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8" r:id="rId5"/>
    <p:sldId id="2147349064" r:id="rId6"/>
    <p:sldId id="2147349130" r:id="rId7"/>
    <p:sldId id="2147349129" r:id="rId8"/>
    <p:sldId id="2147349114" r:id="rId9"/>
    <p:sldId id="2147349120" r:id="rId10"/>
    <p:sldId id="2147349134" r:id="rId11"/>
    <p:sldId id="2147349136" r:id="rId12"/>
    <p:sldId id="2147349137" r:id="rId13"/>
    <p:sldId id="284" r:id="rId14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BFEE01-E9C3-3F06-4554-4703BFE0CA5A}" name="CORDIER Laurence (MARE)" initials="CL(" userId="S::Laurence.Cordier@ec.europa.eu::01310627-f692-49d3-85f1-232d589ce03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DC1"/>
    <a:srgbClr val="FF99FF"/>
    <a:srgbClr val="FF6699"/>
    <a:srgbClr val="66CCFF"/>
    <a:srgbClr val="CC99FF"/>
    <a:srgbClr val="00CCFF"/>
    <a:srgbClr val="FF6600"/>
    <a:srgbClr val="0066FF"/>
    <a:srgbClr val="FFFF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4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a Souidi" userId="9f13722e-f972-40e9-9838-95e9693f5dd9" providerId="ADAL" clId="{31FF8370-6961-4F36-943F-CA6D87A040DF}"/>
    <pc:docChg chg="modSld">
      <pc:chgData name="Safa Souidi" userId="9f13722e-f972-40e9-9838-95e9693f5dd9" providerId="ADAL" clId="{31FF8370-6961-4F36-943F-CA6D87A040DF}" dt="2024-01-24T16:41:45.651" v="4" actId="20577"/>
      <pc:docMkLst>
        <pc:docMk/>
      </pc:docMkLst>
      <pc:sldChg chg="modSp mod">
        <pc:chgData name="Safa Souidi" userId="9f13722e-f972-40e9-9838-95e9693f5dd9" providerId="ADAL" clId="{31FF8370-6961-4F36-943F-CA6D87A040DF}" dt="2024-01-24T16:41:45.651" v="4" actId="20577"/>
        <pc:sldMkLst>
          <pc:docMk/>
          <pc:sldMk cId="4273619315" sldId="284"/>
        </pc:sldMkLst>
        <pc:spChg chg="mod">
          <ac:chgData name="Safa Souidi" userId="9f13722e-f972-40e9-9838-95e9693f5dd9" providerId="ADAL" clId="{31FF8370-6961-4F36-943F-CA6D87A040DF}" dt="2024-01-24T16:41:45.651" v="4" actId="20577"/>
          <ac:spMkLst>
            <pc:docMk/>
            <pc:sldMk cId="4273619315" sldId="284"/>
            <ac:spMk id="2" creationId="{00000000-0000-0000-0000-000000000000}"/>
          </ac:spMkLst>
        </pc:spChg>
      </pc:sldChg>
      <pc:sldChg chg="modSp mod">
        <pc:chgData name="Safa Souidi" userId="9f13722e-f972-40e9-9838-95e9693f5dd9" providerId="ADAL" clId="{31FF8370-6961-4F36-943F-CA6D87A040DF}" dt="2024-01-24T16:40:07.455" v="3" actId="20577"/>
        <pc:sldMkLst>
          <pc:docMk/>
          <pc:sldMk cId="1069634964" sldId="2147349137"/>
        </pc:sldMkLst>
        <pc:spChg chg="mod">
          <ac:chgData name="Safa Souidi" userId="9f13722e-f972-40e9-9838-95e9693f5dd9" providerId="ADAL" clId="{31FF8370-6961-4F36-943F-CA6D87A040DF}" dt="2024-01-24T16:40:07.455" v="3" actId="20577"/>
          <ac:spMkLst>
            <pc:docMk/>
            <pc:sldMk cId="1069634964" sldId="2147349137"/>
            <ac:spMk id="8" creationId="{8713BE1B-7DFB-8901-5F40-F8E4AEDA86BB}"/>
          </ac:spMkLst>
        </pc:spChg>
        <pc:spChg chg="mod">
          <ac:chgData name="Safa Souidi" userId="9f13722e-f972-40e9-9838-95e9693f5dd9" providerId="ADAL" clId="{31FF8370-6961-4F36-943F-CA6D87A040DF}" dt="2024-01-24T13:44:17.911" v="2" actId="20577"/>
          <ac:spMkLst>
            <pc:docMk/>
            <pc:sldMk cId="1069634964" sldId="2147349137"/>
            <ac:spMk id="12" creationId="{74644FC3-07FA-95B8-82DA-C44DD29636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3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5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3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112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523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7188" y="849313"/>
            <a:ext cx="4078287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>
                <a:solidFill>
                  <a:srgbClr val="FF0000"/>
                </a:solidFill>
              </a:rPr>
              <a:t>More minimum information </a:t>
            </a:r>
            <a:r>
              <a:rPr lang="en-GB" sz="1200" dirty="0">
                <a:solidFill>
                  <a:srgbClr val="FF0000"/>
                </a:solidFill>
              </a:rPr>
              <a:t>required </a:t>
            </a:r>
            <a:r>
              <a:rPr lang="en-GB" sz="1200" dirty="0">
                <a:solidFill>
                  <a:srgbClr val="024EA2"/>
                </a:solidFill>
              </a:rPr>
              <a:t>and </a:t>
            </a:r>
            <a:r>
              <a:rPr lang="en-GB" sz="1200" dirty="0">
                <a:solidFill>
                  <a:srgbClr val="FF0000"/>
                </a:solidFill>
              </a:rPr>
              <a:t>obligation</a:t>
            </a:r>
            <a:r>
              <a:rPr lang="en-GB" sz="1200" dirty="0">
                <a:solidFill>
                  <a:srgbClr val="024EA2"/>
                </a:solidFill>
              </a:rPr>
              <a:t> </a:t>
            </a:r>
            <a:r>
              <a:rPr lang="en-GB" sz="1200" dirty="0">
                <a:solidFill>
                  <a:srgbClr val="FF0000"/>
                </a:solidFill>
              </a:rPr>
              <a:t>of </a:t>
            </a:r>
            <a:r>
              <a:rPr lang="en-GB" sz="1200" b="1" dirty="0">
                <a:solidFill>
                  <a:srgbClr val="FF0000"/>
                </a:solidFill>
              </a:rPr>
              <a:t>operators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  <a:r>
              <a:rPr lang="en-GB" sz="1200" b="1" dirty="0">
                <a:solidFill>
                  <a:srgbClr val="7030A0"/>
                </a:solidFill>
              </a:rPr>
              <a:t>to record and to make available </a:t>
            </a:r>
            <a:r>
              <a:rPr lang="en-GB" sz="1200" dirty="0">
                <a:solidFill>
                  <a:srgbClr val="024EA2"/>
                </a:solidFill>
              </a:rPr>
              <a:t>in a </a:t>
            </a:r>
            <a:r>
              <a:rPr lang="en-GB" sz="1200" dirty="0">
                <a:solidFill>
                  <a:srgbClr val="FF0000"/>
                </a:solidFill>
              </a:rPr>
              <a:t>digital</a:t>
            </a:r>
            <a:r>
              <a:rPr lang="en-GB" sz="1200" dirty="0">
                <a:solidFill>
                  <a:srgbClr val="024EA2"/>
                </a:solidFill>
              </a:rPr>
              <a:t> way to the next operator in the supply chain; </a:t>
            </a:r>
          </a:p>
          <a:p>
            <a:endParaRPr lang="en-GB" sz="1200" dirty="0">
              <a:solidFill>
                <a:srgbClr val="024EA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030A0"/>
                </a:solidFill>
              </a:rPr>
              <a:t>Lot identification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FF0000"/>
                </a:solidFill>
              </a:rPr>
              <a:t>unique fishing trip identification number </a:t>
            </a:r>
            <a:r>
              <a:rPr lang="en-GB" sz="1200" dirty="0">
                <a:solidFill>
                  <a:srgbClr val="024EA2"/>
                </a:solidFill>
              </a:rPr>
              <a:t>(fishing logbook) (or aquaculture production unit)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FAO alpha code of the species and scientific name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Geographical area(s)/ production area(s),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In case of fishery products, category of </a:t>
            </a:r>
            <a:r>
              <a:rPr lang="en-GB" sz="1200" dirty="0">
                <a:solidFill>
                  <a:srgbClr val="FF0000"/>
                </a:solidFill>
              </a:rPr>
              <a:t>fishing gear</a:t>
            </a:r>
            <a:r>
              <a:rPr lang="en-GB" sz="1200" dirty="0">
                <a:solidFill>
                  <a:srgbClr val="024EA2"/>
                </a:solidFill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Date( s) catches/ date(s) of harvest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Quantities in Kg live weight or number of individuals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separate information in case of fishery products below minimum conservation reference size,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For FAP subject to Common Marketing standards, the information required.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24EA2"/>
              </a:solidFill>
            </a:endParaRPr>
          </a:p>
          <a:p>
            <a:r>
              <a:rPr lang="en-IE" b="1" dirty="0">
                <a:solidFill>
                  <a:srgbClr val="024EA2"/>
                </a:solidFill>
              </a:rPr>
              <a:t>Clear</a:t>
            </a:r>
            <a:r>
              <a:rPr lang="en-IE" dirty="0">
                <a:solidFill>
                  <a:srgbClr val="024EA2"/>
                </a:solidFill>
              </a:rPr>
              <a:t> requirements for </a:t>
            </a:r>
            <a:r>
              <a:rPr lang="en-IE" b="1" dirty="0">
                <a:solidFill>
                  <a:srgbClr val="FF0000"/>
                </a:solidFill>
              </a:rPr>
              <a:t>imported </a:t>
            </a:r>
            <a:r>
              <a:rPr lang="en-IE" b="1" dirty="0">
                <a:solidFill>
                  <a:srgbClr val="024EA2"/>
                </a:solidFill>
              </a:rPr>
              <a:t>products</a:t>
            </a:r>
            <a:r>
              <a:rPr lang="en-IE" dirty="0">
                <a:solidFill>
                  <a:srgbClr val="024EA2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24EA2"/>
                </a:solidFill>
              </a:rPr>
              <a:t>Same principles as for not imported/EU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24EA2"/>
                </a:solidFill>
              </a:rPr>
              <a:t>IMO number /unique vessel identification number </a:t>
            </a:r>
            <a:r>
              <a:rPr lang="en-IE" u="sng" dirty="0">
                <a:solidFill>
                  <a:srgbClr val="024EA2"/>
                </a:solidFill>
              </a:rPr>
              <a:t>and</a:t>
            </a:r>
            <a:r>
              <a:rPr lang="en-IE" dirty="0">
                <a:solidFill>
                  <a:srgbClr val="024EA2"/>
                </a:solidFill>
              </a:rPr>
              <a:t>  catch certificate number(s)  (IUU regulation)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24EA2"/>
                </a:solidFill>
              </a:rPr>
              <a:t>Name/registration number of the aquaculture production unit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600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7188" y="849313"/>
            <a:ext cx="4078287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>
                <a:solidFill>
                  <a:srgbClr val="FF0000"/>
                </a:solidFill>
              </a:rPr>
              <a:t>More minimum information </a:t>
            </a:r>
            <a:r>
              <a:rPr lang="en-GB" sz="1200" dirty="0">
                <a:solidFill>
                  <a:srgbClr val="FF0000"/>
                </a:solidFill>
              </a:rPr>
              <a:t>required </a:t>
            </a:r>
            <a:r>
              <a:rPr lang="en-GB" sz="1200" dirty="0">
                <a:solidFill>
                  <a:srgbClr val="024EA2"/>
                </a:solidFill>
              </a:rPr>
              <a:t>and </a:t>
            </a:r>
            <a:r>
              <a:rPr lang="en-GB" sz="1200" dirty="0">
                <a:solidFill>
                  <a:srgbClr val="FF0000"/>
                </a:solidFill>
              </a:rPr>
              <a:t>obligation</a:t>
            </a:r>
            <a:r>
              <a:rPr lang="en-GB" sz="1200" dirty="0">
                <a:solidFill>
                  <a:srgbClr val="024EA2"/>
                </a:solidFill>
              </a:rPr>
              <a:t> </a:t>
            </a:r>
            <a:r>
              <a:rPr lang="en-GB" sz="1200" dirty="0">
                <a:solidFill>
                  <a:srgbClr val="FF0000"/>
                </a:solidFill>
              </a:rPr>
              <a:t>of </a:t>
            </a:r>
            <a:r>
              <a:rPr lang="en-GB" sz="1200" b="1" dirty="0">
                <a:solidFill>
                  <a:srgbClr val="FF0000"/>
                </a:solidFill>
              </a:rPr>
              <a:t>operators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  <a:r>
              <a:rPr lang="en-GB" sz="1200" b="1" dirty="0">
                <a:solidFill>
                  <a:srgbClr val="7030A0"/>
                </a:solidFill>
              </a:rPr>
              <a:t>to record and to make available </a:t>
            </a:r>
            <a:r>
              <a:rPr lang="en-GB" sz="1200" dirty="0">
                <a:solidFill>
                  <a:srgbClr val="024EA2"/>
                </a:solidFill>
              </a:rPr>
              <a:t>in a </a:t>
            </a:r>
            <a:r>
              <a:rPr lang="en-GB" sz="1200" dirty="0">
                <a:solidFill>
                  <a:srgbClr val="FF0000"/>
                </a:solidFill>
              </a:rPr>
              <a:t>digital</a:t>
            </a:r>
            <a:r>
              <a:rPr lang="en-GB" sz="1200" dirty="0">
                <a:solidFill>
                  <a:srgbClr val="024EA2"/>
                </a:solidFill>
              </a:rPr>
              <a:t> way to the next operator in the supply chain; </a:t>
            </a:r>
          </a:p>
          <a:p>
            <a:endParaRPr lang="en-GB" sz="1200" dirty="0">
              <a:solidFill>
                <a:srgbClr val="024EA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7030A0"/>
                </a:solidFill>
              </a:rPr>
              <a:t>Lot identification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FF0000"/>
                </a:solidFill>
              </a:rPr>
              <a:t>unique fishing trip identification number </a:t>
            </a:r>
            <a:r>
              <a:rPr lang="en-GB" sz="1200" dirty="0">
                <a:solidFill>
                  <a:srgbClr val="024EA2"/>
                </a:solidFill>
              </a:rPr>
              <a:t>(fishing logbook) (or aquaculture production unit)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FAO alpha code of the species and scientific name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Geographical area(s)/ production area(s),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In case of fishery products, category of </a:t>
            </a:r>
            <a:r>
              <a:rPr lang="en-GB" sz="1200" dirty="0">
                <a:solidFill>
                  <a:srgbClr val="FF0000"/>
                </a:solidFill>
              </a:rPr>
              <a:t>fishing gear</a:t>
            </a:r>
            <a:r>
              <a:rPr lang="en-GB" sz="1200" dirty="0">
                <a:solidFill>
                  <a:srgbClr val="024EA2"/>
                </a:solidFill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Date( s) catches/ date(s) of harvest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Quantities in Kg live weight or number of individuals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separate information in case of fishery products below minimum conservation reference size,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24EA2"/>
                </a:solidFill>
              </a:rPr>
              <a:t>For FAP subject to Common Marketing standards, the information required.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24EA2"/>
              </a:solidFill>
            </a:endParaRPr>
          </a:p>
          <a:p>
            <a:r>
              <a:rPr lang="en-IE" b="1" dirty="0">
                <a:solidFill>
                  <a:srgbClr val="024EA2"/>
                </a:solidFill>
              </a:rPr>
              <a:t>Clear</a:t>
            </a:r>
            <a:r>
              <a:rPr lang="en-IE" dirty="0">
                <a:solidFill>
                  <a:srgbClr val="024EA2"/>
                </a:solidFill>
              </a:rPr>
              <a:t> requirements for </a:t>
            </a:r>
            <a:r>
              <a:rPr lang="en-IE" b="1" dirty="0">
                <a:solidFill>
                  <a:srgbClr val="FF0000"/>
                </a:solidFill>
              </a:rPr>
              <a:t>imported </a:t>
            </a:r>
            <a:r>
              <a:rPr lang="en-IE" b="1" dirty="0">
                <a:solidFill>
                  <a:srgbClr val="024EA2"/>
                </a:solidFill>
              </a:rPr>
              <a:t>products</a:t>
            </a:r>
            <a:r>
              <a:rPr lang="en-IE" dirty="0">
                <a:solidFill>
                  <a:srgbClr val="024EA2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24EA2"/>
                </a:solidFill>
              </a:rPr>
              <a:t>Same principles as for not imported/EU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24EA2"/>
                </a:solidFill>
              </a:rPr>
              <a:t>IMO number /unique vessel identification number </a:t>
            </a:r>
            <a:r>
              <a:rPr lang="en-IE" u="sng" dirty="0">
                <a:solidFill>
                  <a:srgbClr val="024EA2"/>
                </a:solidFill>
              </a:rPr>
              <a:t>and</a:t>
            </a:r>
            <a:r>
              <a:rPr lang="en-IE" dirty="0">
                <a:solidFill>
                  <a:srgbClr val="024EA2"/>
                </a:solidFill>
              </a:rPr>
              <a:t>  catch certificate number(s)  (IUU regulation)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24EA2"/>
                </a:solidFill>
              </a:rPr>
              <a:t>Name/registration number of the aquaculture production unit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839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131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05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‹N°›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‹N°›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50" y="1992573"/>
            <a:ext cx="10963896" cy="1954276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ea typeface="+mj-lt"/>
                <a:cs typeface="+mj-lt"/>
              </a:rPr>
              <a:t>The new traceability rules </a:t>
            </a:r>
            <a:br>
              <a:rPr lang="en-GB" sz="4000" b="1" dirty="0">
                <a:ea typeface="+mj-lt"/>
                <a:cs typeface="+mj-lt"/>
              </a:rPr>
            </a:br>
            <a:r>
              <a:rPr lang="en-GB" sz="4000" b="1" dirty="0">
                <a:ea typeface="+mj-lt"/>
                <a:cs typeface="+mj-lt"/>
              </a:rPr>
              <a:t>under the revised fisheries Control Regulation</a:t>
            </a:r>
            <a:br>
              <a:rPr lang="en-GB" sz="4000" b="1" dirty="0">
                <a:ea typeface="+mj-lt"/>
                <a:cs typeface="+mj-lt"/>
              </a:rPr>
            </a:br>
            <a:br>
              <a:rPr lang="en-GB" sz="4000" b="1" dirty="0">
                <a:cs typeface="Arial"/>
              </a:rPr>
            </a:br>
            <a:br>
              <a:rPr lang="en-GB" sz="4000" b="1" dirty="0">
                <a:cs typeface="Arial"/>
              </a:rPr>
            </a:br>
            <a:br>
              <a:rPr lang="en-GB" sz="4000" b="1" dirty="0">
                <a:cs typeface="Arial"/>
              </a:rPr>
            </a:br>
            <a:br>
              <a:rPr lang="en-GB" sz="4000" b="1" dirty="0">
                <a:cs typeface="Arial"/>
              </a:rPr>
            </a:br>
            <a:endParaRPr lang="en-GB" sz="4000" dirty="0">
              <a:cs typeface="Arial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55306" y="3429000"/>
            <a:ext cx="11118978" cy="14042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n-GB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EUMOFA </a:t>
            </a:r>
            <a:endParaRPr lang="en-IE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Virtual meeting, 25 January </a:t>
            </a:r>
            <a:r>
              <a:rPr lang="en-US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2024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en-GB" sz="20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846423" y="5608319"/>
            <a:ext cx="4127861" cy="100148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algn="l">
              <a:lnSpc>
                <a:spcPct val="115000"/>
              </a:lnSpc>
              <a:spcAft>
                <a:spcPts val="1000"/>
              </a:spcAft>
            </a:pPr>
            <a:r>
              <a:rPr lang="en-GB" sz="18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Anne Gautrais-Le Goff</a:t>
            </a:r>
            <a:br>
              <a:rPr lang="en-GB" sz="18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800" dirty="0">
                <a:solidFill>
                  <a:srgbClr val="FFFFFF"/>
                </a:solidFill>
                <a:cs typeface="Arial"/>
              </a:rPr>
              <a:t>DG MARE  -Unit D4 </a:t>
            </a:r>
            <a:br>
              <a:rPr lang="en-GB" sz="1800" dirty="0">
                <a:solidFill>
                  <a:srgbClr val="FFFFFF"/>
                </a:solidFill>
                <a:cs typeface="Arial"/>
              </a:rPr>
            </a:br>
            <a:r>
              <a:rPr lang="en-GB" sz="1800" dirty="0">
                <a:solidFill>
                  <a:srgbClr val="FFFFFF"/>
                </a:solidFill>
                <a:cs typeface="Arial"/>
              </a:rPr>
              <a:t>“Fisheries control and inspections”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GB" sz="18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7013" y="435429"/>
            <a:ext cx="10156297" cy="2821577"/>
          </a:xfrm>
        </p:spPr>
        <p:txBody>
          <a:bodyPr/>
          <a:lstStyle/>
          <a:p>
            <a:pPr algn="ctr"/>
            <a:r>
              <a:rPr lang="en-IE" sz="4800" dirty="0"/>
              <a:t>Thank you very much for attention! </a:t>
            </a:r>
            <a:br>
              <a:rPr lang="en-IE" sz="4800" dirty="0"/>
            </a:br>
            <a:r>
              <a:rPr lang="en-IE" sz="4800" dirty="0"/>
              <a:t>Any question?</a:t>
            </a:r>
            <a:br>
              <a:rPr lang="en-IE" sz="4800" dirty="0"/>
            </a:br>
            <a:br>
              <a:rPr lang="en-IE" sz="4800" dirty="0"/>
            </a:b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2022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2BD0D-4816-DF6B-95C0-48D186BB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AEBDD6F6-54F3-1043-5192-0D2010B04F9C}"/>
              </a:ext>
            </a:extLst>
          </p:cNvPr>
          <p:cNvCxnSpPr>
            <a:cxnSpLocks/>
            <a:stCxn id="4" idx="2"/>
          </p:cNvCxnSpPr>
          <p:nvPr/>
        </p:nvCxnSpPr>
        <p:spPr>
          <a:xfrm rot="10800000" flipH="1" flipV="1">
            <a:off x="1539629" y="1776358"/>
            <a:ext cx="1074607" cy="442475"/>
          </a:xfrm>
          <a:prstGeom prst="curvedConnector3">
            <a:avLst>
              <a:gd name="adj1" fmla="val -2127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8" descr="Long term rental contracts now 5 years">
            <a:extLst>
              <a:ext uri="{FF2B5EF4-FFF2-40B4-BE49-F238E27FC236}">
                <a16:creationId xmlns:a16="http://schemas.microsoft.com/office/drawing/2014/main" id="{903AEC8F-A503-BA00-C66D-6BFF7C3C6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508" y="1535255"/>
            <a:ext cx="1054786" cy="1245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163" y="317881"/>
            <a:ext cx="9872345" cy="936625"/>
          </a:xfrm>
        </p:spPr>
        <p:txBody>
          <a:bodyPr>
            <a:normAutofit fontScale="90000"/>
          </a:bodyPr>
          <a:lstStyle/>
          <a:p>
            <a:r>
              <a:rPr lang="en-US" noProof="0" dirty="0"/>
              <a:t>Revision of the EU Fisheries Control System</a:t>
            </a:r>
            <a:br>
              <a:rPr lang="en-US" noProof="0" dirty="0"/>
            </a:b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4417" y="1172252"/>
            <a:ext cx="7669076" cy="569168"/>
          </a:xfrm>
        </p:spPr>
        <p:txBody>
          <a:bodyPr>
            <a:normAutofit fontScale="25000" lnSpcReduction="20000"/>
          </a:bodyPr>
          <a:lstStyle/>
          <a:p>
            <a:pPr marL="57150" indent="0">
              <a:lnSpc>
                <a:spcPct val="150000"/>
              </a:lnSpc>
              <a:buSzPct val="110000"/>
              <a:buNone/>
            </a:pPr>
            <a:r>
              <a:rPr lang="en-IE" sz="8000" b="1" dirty="0"/>
              <a:t>30 May 2018 </a:t>
            </a:r>
            <a:r>
              <a:rPr lang="en-IE" sz="8000" dirty="0">
                <a:sym typeface="Wingdings" panose="05000000000000000000" pitchFamily="2" charset="2"/>
              </a:rPr>
              <a:t> </a:t>
            </a:r>
            <a:r>
              <a:rPr lang="en-IE" sz="8000" dirty="0"/>
              <a:t>Initial proposal </a:t>
            </a:r>
            <a:r>
              <a:rPr lang="en-IE" sz="8000" dirty="0" err="1"/>
              <a:t>proposal</a:t>
            </a:r>
            <a:r>
              <a:rPr lang="en-IE" sz="8000" dirty="0"/>
              <a:t> by the Commission</a:t>
            </a:r>
          </a:p>
          <a:p>
            <a:pPr marL="114300" indent="0">
              <a:lnSpc>
                <a:spcPct val="150000"/>
              </a:lnSpc>
              <a:buSzPct val="110000"/>
              <a:buNone/>
            </a:pPr>
            <a:endParaRPr lang="it-IT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lnSpc>
                <a:spcPct val="150000"/>
              </a:lnSpc>
              <a:buSzPct val="110000"/>
              <a:buNone/>
            </a:pPr>
            <a:endParaRPr lang="lv-LV" dirty="0"/>
          </a:p>
        </p:txBody>
      </p:sp>
      <p:sp>
        <p:nvSpPr>
          <p:cNvPr id="5" name="AutoShape 2" descr="Attēlu rezultāti vaicājumam “recommendation”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Attēlu rezultāti vaicājumam “recommendation”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2" name="Picture 4" descr="Premium Vector | Two start and end pointers. map localization icon. concept  of path or road. gps navigator.">
            <a:extLst>
              <a:ext uri="{FF2B5EF4-FFF2-40B4-BE49-F238E27FC236}">
                <a16:creationId xmlns:a16="http://schemas.microsoft.com/office/drawing/2014/main" id="{66E06D73-7B85-7E36-CEC7-CA761CD774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9" t="-7393" r="15293" b="55853"/>
          <a:stretch/>
        </p:blipFill>
        <p:spPr bwMode="auto">
          <a:xfrm>
            <a:off x="3429305" y="1739707"/>
            <a:ext cx="1430301" cy="135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remium Vector | Two start and end pointers. map localization icon. concept  of path or road. gps navigator.">
            <a:extLst>
              <a:ext uri="{FF2B5EF4-FFF2-40B4-BE49-F238E27FC236}">
                <a16:creationId xmlns:a16="http://schemas.microsoft.com/office/drawing/2014/main" id="{067C3A51-9DCB-803B-4DEE-A8A082C7E9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22" t="34021" r="56124" b="-1031"/>
          <a:stretch/>
        </p:blipFill>
        <p:spPr bwMode="auto">
          <a:xfrm>
            <a:off x="958646" y="959952"/>
            <a:ext cx="883638" cy="1015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E0EB525-82B9-E8E0-5EE9-D4CBEC3FD9A7}"/>
              </a:ext>
            </a:extLst>
          </p:cNvPr>
          <p:cNvSpPr/>
          <p:nvPr/>
        </p:nvSpPr>
        <p:spPr>
          <a:xfrm>
            <a:off x="1539630" y="1724882"/>
            <a:ext cx="427495" cy="10295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FC90BB-045B-12FF-C2DE-5F4EC5A26E2F}"/>
              </a:ext>
            </a:extLst>
          </p:cNvPr>
          <p:cNvSpPr txBox="1"/>
          <p:nvPr/>
        </p:nvSpPr>
        <p:spPr>
          <a:xfrm>
            <a:off x="3104679" y="4993250"/>
            <a:ext cx="71483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>
              <a:lnSpc>
                <a:spcPct val="150000"/>
              </a:lnSpc>
              <a:buSzPct val="110000"/>
              <a:buNone/>
            </a:pPr>
            <a:r>
              <a:rPr lang="it-IT" sz="2200" dirty="0">
                <a:sym typeface="Wingdings" panose="05000000000000000000" pitchFamily="2" charset="2"/>
              </a:rPr>
              <a:t>Some </a:t>
            </a:r>
            <a:r>
              <a:rPr lang="it-IT" sz="2200" dirty="0" err="1">
                <a:sym typeface="Wingdings" panose="05000000000000000000" pitchFamily="2" charset="2"/>
              </a:rPr>
              <a:t>provisions</a:t>
            </a:r>
            <a:r>
              <a:rPr lang="it-IT" sz="2200" dirty="0">
                <a:sym typeface="Wingdings" panose="05000000000000000000" pitchFamily="2" charset="2"/>
              </a:rPr>
              <a:t> </a:t>
            </a:r>
            <a:r>
              <a:rPr lang="it-IT" sz="2200" dirty="0" err="1">
                <a:sym typeface="Wingdings" panose="05000000000000000000" pitchFamily="2" charset="2"/>
              </a:rPr>
              <a:t>immediately</a:t>
            </a:r>
            <a:r>
              <a:rPr lang="it-IT" sz="2200" dirty="0">
                <a:sym typeface="Wingdings" panose="05000000000000000000" pitchFamily="2" charset="2"/>
              </a:rPr>
              <a:t>, </a:t>
            </a:r>
            <a:r>
              <a:rPr lang="it-IT" sz="2200" dirty="0" err="1">
                <a:sym typeface="Wingdings" panose="05000000000000000000" pitchFamily="2" charset="2"/>
              </a:rPr>
              <a:t>other</a:t>
            </a:r>
            <a:r>
              <a:rPr lang="it-IT" sz="2200" dirty="0">
                <a:sym typeface="Wingdings" panose="05000000000000000000" pitchFamily="2" charset="2"/>
              </a:rPr>
              <a:t> </a:t>
            </a:r>
            <a:r>
              <a:rPr lang="it-IT" sz="2200" dirty="0" err="1">
                <a:sym typeface="Wingdings" panose="05000000000000000000" pitchFamily="2" charset="2"/>
              </a:rPr>
              <a:t>provisions</a:t>
            </a:r>
            <a:r>
              <a:rPr lang="it-IT" sz="2200" dirty="0">
                <a:sym typeface="Wingdings" panose="05000000000000000000" pitchFamily="2" charset="2"/>
              </a:rPr>
              <a:t> after</a:t>
            </a:r>
          </a:p>
          <a:p>
            <a:pPr marL="114300" indent="0">
              <a:lnSpc>
                <a:spcPct val="150000"/>
              </a:lnSpc>
              <a:buSzPct val="110000"/>
              <a:buNone/>
            </a:pPr>
            <a:r>
              <a:rPr lang="it-IT" sz="2200" dirty="0">
                <a:sym typeface="Wingdings" panose="05000000000000000000" pitchFamily="2" charset="2"/>
              </a:rPr>
              <a:t>6 </a:t>
            </a:r>
            <a:r>
              <a:rPr lang="it-IT" sz="2200" dirty="0" err="1">
                <a:sym typeface="Wingdings" panose="05000000000000000000" pitchFamily="2" charset="2"/>
              </a:rPr>
              <a:t>months</a:t>
            </a:r>
            <a:r>
              <a:rPr lang="it-IT" sz="2200" dirty="0">
                <a:sym typeface="Wingdings" panose="05000000000000000000" pitchFamily="2" charset="2"/>
              </a:rPr>
              <a:t>, 2 </a:t>
            </a:r>
            <a:r>
              <a:rPr lang="it-IT" sz="2200" dirty="0" err="1">
                <a:sym typeface="Wingdings" panose="05000000000000000000" pitchFamily="2" charset="2"/>
              </a:rPr>
              <a:t>years</a:t>
            </a:r>
            <a:r>
              <a:rPr lang="it-IT" sz="2200" dirty="0">
                <a:sym typeface="Wingdings" panose="05000000000000000000" pitchFamily="2" charset="2"/>
              </a:rPr>
              <a:t>, 4 </a:t>
            </a:r>
            <a:r>
              <a:rPr lang="it-IT" sz="2200" dirty="0" err="1">
                <a:sym typeface="Wingdings" panose="05000000000000000000" pitchFamily="2" charset="2"/>
              </a:rPr>
              <a:t>years</a:t>
            </a:r>
            <a:r>
              <a:rPr lang="it-IT" sz="2200" dirty="0">
                <a:sym typeface="Wingdings" panose="05000000000000000000" pitchFamily="2" charset="2"/>
              </a:rPr>
              <a:t> or in 2029/2030</a:t>
            </a:r>
            <a:endParaRPr lang="en-IE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1EDF882-EE2F-48DE-5D5B-5A43B123023D}"/>
              </a:ext>
            </a:extLst>
          </p:cNvPr>
          <p:cNvSpPr txBox="1">
            <a:spLocks/>
          </p:cNvSpPr>
          <p:nvPr/>
        </p:nvSpPr>
        <p:spPr>
          <a:xfrm>
            <a:off x="1939016" y="2873475"/>
            <a:ext cx="9680897" cy="1588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lnSpc>
                <a:spcPct val="150000"/>
              </a:lnSpc>
              <a:buSzPct val="110000"/>
              <a:buFont typeface="Arial" panose="020B0604020202020204" pitchFamily="34" charset="0"/>
              <a:buNone/>
            </a:pPr>
            <a:endParaRPr lang="en-IE" sz="900" dirty="0"/>
          </a:p>
          <a:p>
            <a:pPr marL="114300" indent="0">
              <a:lnSpc>
                <a:spcPct val="150000"/>
              </a:lnSpc>
              <a:spcAft>
                <a:spcPts val="600"/>
              </a:spcAft>
              <a:buSzPct val="110000"/>
              <a:buNone/>
            </a:pPr>
            <a:r>
              <a:rPr lang="it-IT" sz="2000" b="1" dirty="0" err="1">
                <a:sym typeface="Wingdings" panose="05000000000000000000" pitchFamily="2" charset="2"/>
              </a:rPr>
              <a:t>Publication</a:t>
            </a:r>
            <a:r>
              <a:rPr lang="it-IT" sz="2000" b="1" dirty="0">
                <a:sym typeface="Wingdings" panose="05000000000000000000" pitchFamily="2" charset="2"/>
              </a:rPr>
              <a:t> in OJ</a:t>
            </a:r>
            <a:r>
              <a:rPr lang="it-IT" sz="2000" dirty="0">
                <a:sym typeface="Wingdings" panose="05000000000000000000" pitchFamily="2" charset="2"/>
              </a:rPr>
              <a:t> </a:t>
            </a:r>
            <a:r>
              <a:rPr lang="it-IT" sz="2000" b="1" dirty="0">
                <a:sym typeface="Wingdings" panose="05000000000000000000" pitchFamily="2" charset="2"/>
              </a:rPr>
              <a:t> 20 </a:t>
            </a:r>
            <a:r>
              <a:rPr lang="it-IT" sz="2000" b="1" dirty="0" err="1">
                <a:sym typeface="Wingdings" panose="05000000000000000000" pitchFamily="2" charset="2"/>
              </a:rPr>
              <a:t>December</a:t>
            </a:r>
            <a:r>
              <a:rPr lang="it-IT" sz="2000" b="1" dirty="0">
                <a:sym typeface="Wingdings" panose="05000000000000000000" pitchFamily="2" charset="2"/>
              </a:rPr>
              <a:t> 2023</a:t>
            </a:r>
          </a:p>
          <a:p>
            <a:pPr marL="114300" indent="0">
              <a:lnSpc>
                <a:spcPct val="150000"/>
              </a:lnSpc>
              <a:spcAft>
                <a:spcPts val="600"/>
              </a:spcAft>
              <a:buSzPct val="110000"/>
              <a:buNone/>
            </a:pPr>
            <a:r>
              <a:rPr lang="it-IT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Entry </a:t>
            </a:r>
            <a:r>
              <a:rPr lang="it-IT" sz="20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into</a:t>
            </a:r>
            <a:r>
              <a:rPr lang="it-IT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 force </a:t>
            </a:r>
            <a:r>
              <a:rPr lang="it-IT" sz="2000" b="1" dirty="0">
                <a:sym typeface="Wingdings" panose="05000000000000000000" pitchFamily="2" charset="2"/>
              </a:rPr>
              <a:t>► </a:t>
            </a:r>
            <a:r>
              <a:rPr lang="it-IT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9 </a:t>
            </a:r>
            <a:r>
              <a:rPr lang="it-IT" sz="28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January</a:t>
            </a:r>
            <a:r>
              <a:rPr lang="it-IT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 2024</a:t>
            </a:r>
          </a:p>
          <a:p>
            <a:pPr marL="114300" indent="0">
              <a:lnSpc>
                <a:spcPct val="150000"/>
              </a:lnSpc>
              <a:buSzPct val="110000"/>
              <a:buFont typeface="Arial" panose="020B0604020202020204" pitchFamily="34" charset="0"/>
              <a:buNone/>
            </a:pPr>
            <a:endParaRPr lang="it-IT" b="1" dirty="0"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IE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lnSpc>
                <a:spcPct val="150000"/>
              </a:lnSpc>
              <a:buSzPct val="110000"/>
              <a:buFont typeface="Arial" panose="020B0604020202020204" pitchFamily="34" charset="0"/>
              <a:buNone/>
            </a:pPr>
            <a:endParaRPr lang="lv-LV" dirty="0"/>
          </a:p>
        </p:txBody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F0D22AF0-1CB2-FC9B-EF7F-099C0BD34661}"/>
              </a:ext>
            </a:extLst>
          </p:cNvPr>
          <p:cNvCxnSpPr>
            <a:cxnSpLocks/>
          </p:cNvCxnSpPr>
          <p:nvPr/>
        </p:nvCxnSpPr>
        <p:spPr>
          <a:xfrm>
            <a:off x="3104679" y="2261991"/>
            <a:ext cx="836644" cy="24881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8A326CF-4E4A-4852-150E-F60F6437853E}"/>
              </a:ext>
            </a:extLst>
          </p:cNvPr>
          <p:cNvSpPr txBox="1">
            <a:spLocks/>
          </p:cNvSpPr>
          <p:nvPr/>
        </p:nvSpPr>
        <p:spPr>
          <a:xfrm>
            <a:off x="4502821" y="1730537"/>
            <a:ext cx="5742304" cy="13119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lnSpc>
                <a:spcPct val="150000"/>
              </a:lnSpc>
              <a:buSzPct val="110000"/>
              <a:buFont typeface="Arial" panose="020B0604020202020204" pitchFamily="34" charset="0"/>
              <a:buNone/>
            </a:pPr>
            <a:endParaRPr lang="en-IE" sz="900" dirty="0"/>
          </a:p>
          <a:p>
            <a:pPr marL="57150" indent="0">
              <a:lnSpc>
                <a:spcPct val="150000"/>
              </a:lnSpc>
              <a:buSzPct val="110000"/>
              <a:buNone/>
            </a:pPr>
            <a:r>
              <a:rPr lang="en-IE" b="1" dirty="0"/>
              <a:t> </a:t>
            </a:r>
            <a:r>
              <a:rPr lang="en-IE" sz="2000" b="1" dirty="0"/>
              <a:t>30 May 2023 </a:t>
            </a:r>
            <a:r>
              <a:rPr lang="en-IE" sz="2000" dirty="0">
                <a:sym typeface="Wingdings" panose="05000000000000000000" pitchFamily="2" charset="2"/>
              </a:rPr>
              <a:t> Provisional political agreement</a:t>
            </a:r>
            <a:endParaRPr lang="it-IT" b="1" dirty="0"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IE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028" name="Picture 4" descr="落实者和执行者Stock Photos, Royalty Free 落实者和执行者Images | Depositphotos">
            <a:extLst>
              <a:ext uri="{FF2B5EF4-FFF2-40B4-BE49-F238E27FC236}">
                <a16:creationId xmlns:a16="http://schemas.microsoft.com/office/drawing/2014/main" id="{690D43B0-3A52-0647-7222-92284A9E4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21" y="4761348"/>
            <a:ext cx="2794907" cy="158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369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079" y="280148"/>
            <a:ext cx="10515600" cy="515459"/>
          </a:xfrm>
        </p:spPr>
        <p:txBody>
          <a:bodyPr/>
          <a:lstStyle/>
          <a:p>
            <a:r>
              <a:rPr lang="en-GB" sz="3200" b="1" dirty="0"/>
              <a:t>Composition of lot of FAPs – New Article 56a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130058-4B57-40A1-F3AF-90CB11F277E7}"/>
              </a:ext>
            </a:extLst>
          </p:cNvPr>
          <p:cNvSpPr/>
          <p:nvPr/>
        </p:nvSpPr>
        <p:spPr>
          <a:xfrm>
            <a:off x="2819945" y="1367406"/>
            <a:ext cx="6976879" cy="4301874"/>
          </a:xfrm>
          <a:prstGeom prst="roundRect">
            <a:avLst>
              <a:gd name="adj" fmla="val 8397"/>
            </a:avLst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</a:rPr>
              <a:t>Simpler </a:t>
            </a:r>
            <a:r>
              <a:rPr lang="en-US" sz="2000" dirty="0">
                <a:solidFill>
                  <a:srgbClr val="0356B1"/>
                </a:solidFill>
              </a:rPr>
              <a:t>definition of “lot” </a:t>
            </a:r>
            <a:r>
              <a:rPr lang="en-US" sz="2000" i="1" dirty="0">
                <a:solidFill>
                  <a:srgbClr val="0356B1"/>
                </a:solidFill>
              </a:rPr>
              <a:t>means a batch of units of fishery or aquaculture products 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356B1"/>
                </a:solidFill>
              </a:rPr>
              <a:t>Rules on </a:t>
            </a:r>
            <a:r>
              <a:rPr lang="en-US" sz="2000" dirty="0">
                <a:solidFill>
                  <a:srgbClr val="FF0000"/>
                </a:solidFill>
              </a:rPr>
              <a:t>what constitutes a lot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BE" sz="2000" dirty="0">
                <a:solidFill>
                  <a:srgbClr val="0356B1"/>
                </a:solidFill>
              </a:rPr>
              <a:t>Rules on </a:t>
            </a:r>
            <a:r>
              <a:rPr lang="fr-BE" sz="2000" dirty="0">
                <a:solidFill>
                  <a:srgbClr val="FF0000"/>
                </a:solidFill>
              </a:rPr>
              <a:t>composition of lot </a:t>
            </a:r>
            <a:r>
              <a:rPr lang="fr-BE" sz="2000" dirty="0">
                <a:solidFill>
                  <a:srgbClr val="0356B1"/>
                </a:solidFill>
              </a:rPr>
              <a:t>: ONLY for </a:t>
            </a:r>
            <a:r>
              <a:rPr lang="fr-BE" sz="2000" dirty="0" err="1">
                <a:solidFill>
                  <a:srgbClr val="0356B1"/>
                </a:solidFill>
              </a:rPr>
              <a:t>Chapter</a:t>
            </a:r>
            <a:r>
              <a:rPr lang="fr-BE" sz="2000" dirty="0">
                <a:solidFill>
                  <a:srgbClr val="0356B1"/>
                </a:solidFill>
              </a:rPr>
              <a:t> 3 -</a:t>
            </a:r>
            <a:r>
              <a:rPr lang="fr-BE" sz="2000" dirty="0" err="1">
                <a:solidFill>
                  <a:srgbClr val="0356B1"/>
                </a:solidFill>
              </a:rPr>
              <a:t>fresh</a:t>
            </a:r>
            <a:r>
              <a:rPr lang="fr-BE" sz="2000" dirty="0">
                <a:solidFill>
                  <a:srgbClr val="0356B1"/>
                </a:solidFill>
              </a:rPr>
              <a:t> and </a:t>
            </a:r>
            <a:r>
              <a:rPr lang="fr-BE" sz="2000" dirty="0" err="1">
                <a:solidFill>
                  <a:srgbClr val="0356B1"/>
                </a:solidFill>
              </a:rPr>
              <a:t>frozen</a:t>
            </a:r>
            <a:r>
              <a:rPr lang="fr-BE" sz="2000" dirty="0">
                <a:solidFill>
                  <a:srgbClr val="0356B1"/>
                </a:solidFill>
              </a:rPr>
              <a:t> </a:t>
            </a:r>
            <a:r>
              <a:rPr lang="fr-BE" sz="2000" dirty="0" err="1">
                <a:solidFill>
                  <a:srgbClr val="0356B1"/>
                </a:solidFill>
              </a:rPr>
              <a:t>FAPs</a:t>
            </a:r>
            <a:r>
              <a:rPr lang="fr-BE" sz="2000" dirty="0">
                <a:solidFill>
                  <a:srgbClr val="0356B1"/>
                </a:solidFill>
              </a:rPr>
              <a:t> (</a:t>
            </a:r>
            <a:r>
              <a:rPr lang="fr-BE" sz="2000" dirty="0" err="1">
                <a:solidFill>
                  <a:srgbClr val="0356B1"/>
                </a:solidFill>
              </a:rPr>
              <a:t>including</a:t>
            </a:r>
            <a:r>
              <a:rPr lang="fr-BE" sz="2000" dirty="0">
                <a:solidFill>
                  <a:srgbClr val="0356B1"/>
                </a:solidFill>
              </a:rPr>
              <a:t> </a:t>
            </a:r>
            <a:r>
              <a:rPr lang="fr-BE" sz="2000" dirty="0" err="1">
                <a:solidFill>
                  <a:srgbClr val="0356B1"/>
                </a:solidFill>
              </a:rPr>
              <a:t>imported</a:t>
            </a:r>
            <a:r>
              <a:rPr lang="fr-BE" sz="2000" dirty="0">
                <a:solidFill>
                  <a:srgbClr val="0356B1"/>
                </a:solidFill>
              </a:rPr>
              <a:t> </a:t>
            </a:r>
            <a:r>
              <a:rPr lang="fr-BE" sz="2000" dirty="0" err="1">
                <a:solidFill>
                  <a:srgbClr val="0356B1"/>
                </a:solidFill>
              </a:rPr>
              <a:t>products</a:t>
            </a:r>
            <a:r>
              <a:rPr lang="fr-BE" sz="2000" dirty="0">
                <a:solidFill>
                  <a:srgbClr val="0356B1"/>
                </a:solidFill>
              </a:rPr>
              <a:t>)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356B1"/>
                </a:solidFill>
              </a:rPr>
              <a:t>Mixing of lots authorized </a:t>
            </a:r>
            <a:r>
              <a:rPr lang="en-US" sz="2000" u="sng" dirty="0">
                <a:solidFill>
                  <a:srgbClr val="0356B1"/>
                </a:solidFill>
              </a:rPr>
              <a:t>after the first sale</a:t>
            </a:r>
            <a:r>
              <a:rPr lang="en-US" sz="2000" dirty="0">
                <a:solidFill>
                  <a:srgbClr val="0356B1"/>
                </a:solidFill>
              </a:rPr>
              <a:t> only if information </a:t>
            </a:r>
            <a:r>
              <a:rPr lang="en-US" sz="2000" b="1" dirty="0">
                <a:solidFill>
                  <a:srgbClr val="0356B1"/>
                </a:solidFill>
              </a:rPr>
              <a:t>on composition </a:t>
            </a:r>
            <a:r>
              <a:rPr lang="en-US" sz="2000" dirty="0">
                <a:solidFill>
                  <a:srgbClr val="0356B1"/>
                </a:solidFill>
              </a:rPr>
              <a:t>of the </a:t>
            </a:r>
            <a:r>
              <a:rPr lang="en-US" sz="2000" b="1" dirty="0">
                <a:solidFill>
                  <a:srgbClr val="0356B1"/>
                </a:solidFill>
              </a:rPr>
              <a:t>newly</a:t>
            </a:r>
            <a:r>
              <a:rPr lang="en-US" sz="2000" dirty="0">
                <a:solidFill>
                  <a:srgbClr val="0356B1"/>
                </a:solidFill>
              </a:rPr>
              <a:t> created lot &amp; </a:t>
            </a:r>
            <a:r>
              <a:rPr lang="en-US" sz="2000" b="1" dirty="0">
                <a:solidFill>
                  <a:srgbClr val="0356B1"/>
                </a:solidFill>
              </a:rPr>
              <a:t>quantities </a:t>
            </a:r>
            <a:r>
              <a:rPr lang="en-US" sz="2000" dirty="0">
                <a:solidFill>
                  <a:srgbClr val="0356B1"/>
                </a:solidFill>
              </a:rPr>
              <a:t>of each lot forming it, is available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BE" sz="2000" dirty="0">
                <a:solidFill>
                  <a:srgbClr val="0356B1"/>
                </a:solidFill>
              </a:rPr>
              <a:t>Application: </a:t>
            </a:r>
            <a:r>
              <a:rPr lang="fr-BE" sz="2000" b="1" dirty="0">
                <a:solidFill>
                  <a:srgbClr val="0356B1"/>
                </a:solidFill>
              </a:rPr>
              <a:t>2 </a:t>
            </a:r>
            <a:r>
              <a:rPr lang="fr-BE" sz="2000" b="1" dirty="0" err="1">
                <a:solidFill>
                  <a:srgbClr val="0356B1"/>
                </a:solidFill>
              </a:rPr>
              <a:t>years</a:t>
            </a:r>
            <a:r>
              <a:rPr lang="fr-BE" sz="2000" b="1" dirty="0">
                <a:solidFill>
                  <a:srgbClr val="0356B1"/>
                </a:solidFill>
              </a:rPr>
              <a:t> </a:t>
            </a:r>
            <a:r>
              <a:rPr lang="fr-BE" sz="2000" dirty="0" err="1">
                <a:solidFill>
                  <a:srgbClr val="0356B1"/>
                </a:solidFill>
              </a:rPr>
              <a:t>after</a:t>
            </a:r>
            <a:r>
              <a:rPr lang="fr-BE" sz="2000" dirty="0">
                <a:solidFill>
                  <a:srgbClr val="0356B1"/>
                </a:solidFill>
              </a:rPr>
              <a:t> entry </a:t>
            </a:r>
            <a:r>
              <a:rPr lang="fr-BE" sz="2000" dirty="0" err="1">
                <a:solidFill>
                  <a:srgbClr val="0356B1"/>
                </a:solidFill>
              </a:rPr>
              <a:t>into</a:t>
            </a:r>
            <a:r>
              <a:rPr lang="fr-BE" sz="2000" dirty="0">
                <a:solidFill>
                  <a:srgbClr val="0356B1"/>
                </a:solidFill>
              </a:rPr>
              <a:t> force- </a:t>
            </a:r>
            <a:r>
              <a:rPr lang="fr-BE" sz="2000" dirty="0">
                <a:solidFill>
                  <a:srgbClr val="FF0000"/>
                </a:solidFill>
              </a:rPr>
              <a:t>10 </a:t>
            </a:r>
            <a:r>
              <a:rPr lang="fr-BE" sz="2000" dirty="0" err="1">
                <a:solidFill>
                  <a:srgbClr val="FF0000"/>
                </a:solidFill>
              </a:rPr>
              <a:t>January</a:t>
            </a:r>
            <a:r>
              <a:rPr lang="fr-BE" sz="2000" dirty="0">
                <a:solidFill>
                  <a:srgbClr val="FF0000"/>
                </a:solidFill>
              </a:rPr>
              <a:t> 2026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IE" sz="2000" dirty="0">
              <a:solidFill>
                <a:srgbClr val="0356B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989832E-D918-7B88-C8B5-6977B39B1633}"/>
              </a:ext>
            </a:extLst>
          </p:cNvPr>
          <p:cNvSpPr/>
          <p:nvPr/>
        </p:nvSpPr>
        <p:spPr>
          <a:xfrm>
            <a:off x="737608" y="1367406"/>
            <a:ext cx="1986543" cy="4301874"/>
          </a:xfrm>
          <a:prstGeom prst="roundRect">
            <a:avLst/>
          </a:prstGeom>
          <a:solidFill>
            <a:srgbClr val="FF99FF"/>
          </a:solidFill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>
              <a:spcBef>
                <a:spcPts val="1200"/>
              </a:spcBef>
              <a:spcAft>
                <a:spcPts val="600"/>
              </a:spcAft>
            </a:pPr>
            <a:r>
              <a:rPr lang="en-IE" sz="2000" b="1" dirty="0">
                <a:solidFill>
                  <a:srgbClr val="0356B1"/>
                </a:solidFill>
              </a:rPr>
              <a:t>What are the new rules?</a:t>
            </a:r>
          </a:p>
          <a:p>
            <a:pPr marL="57150">
              <a:spcBef>
                <a:spcPts val="1200"/>
              </a:spcBef>
              <a:spcAft>
                <a:spcPts val="600"/>
              </a:spcAft>
            </a:pPr>
            <a:r>
              <a:rPr lang="en-IE" sz="2000" b="1" dirty="0">
                <a:solidFill>
                  <a:srgbClr val="0356B1"/>
                </a:solidFill>
              </a:rPr>
              <a:t>Which FAPs? </a:t>
            </a:r>
          </a:p>
          <a:p>
            <a:pPr marL="57150">
              <a:spcBef>
                <a:spcPts val="1200"/>
              </a:spcBef>
              <a:spcAft>
                <a:spcPts val="600"/>
              </a:spcAft>
            </a:pPr>
            <a:r>
              <a:rPr lang="en-IE" sz="2000" b="1" dirty="0">
                <a:solidFill>
                  <a:srgbClr val="0356B1"/>
                </a:solidFill>
              </a:rPr>
              <a:t>When do they apply ?</a:t>
            </a:r>
          </a:p>
          <a:p>
            <a:pPr marL="57150">
              <a:spcBef>
                <a:spcPts val="1200"/>
              </a:spcBef>
              <a:spcAft>
                <a:spcPts val="600"/>
              </a:spcAft>
            </a:pPr>
            <a:endParaRPr lang="en-IE" sz="2000" b="1" dirty="0">
              <a:solidFill>
                <a:srgbClr val="0356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40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079" y="339634"/>
            <a:ext cx="10515600" cy="618309"/>
          </a:xfrm>
        </p:spPr>
        <p:txBody>
          <a:bodyPr/>
          <a:lstStyle/>
          <a:p>
            <a:pPr algn="ctr"/>
            <a:r>
              <a:rPr lang="en-GB" sz="3200" b="1" dirty="0"/>
              <a:t>Traceability of fisheries and aquaculture products- Article 58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13BE1B-7DFB-8901-5F40-F8E4AEDA86BB}"/>
              </a:ext>
            </a:extLst>
          </p:cNvPr>
          <p:cNvSpPr/>
          <p:nvPr/>
        </p:nvSpPr>
        <p:spPr>
          <a:xfrm>
            <a:off x="2676524" y="3428999"/>
            <a:ext cx="8252733" cy="2588624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IE" sz="2000" dirty="0">
                <a:solidFill>
                  <a:srgbClr val="0356B1"/>
                </a:solidFill>
              </a:rPr>
              <a:t>For </a:t>
            </a:r>
            <a:r>
              <a:rPr lang="en-IE" sz="2000" b="1" dirty="0">
                <a:solidFill>
                  <a:srgbClr val="00B050"/>
                </a:solidFill>
              </a:rPr>
              <a:t>fresh and frozen </a:t>
            </a:r>
            <a:r>
              <a:rPr lang="en-IE" sz="2000" dirty="0">
                <a:solidFill>
                  <a:srgbClr val="0356B1"/>
                </a:solidFill>
              </a:rPr>
              <a:t>fishery and aquaculture products (including imported products): </a:t>
            </a:r>
            <a:r>
              <a:rPr lang="en-IE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years </a:t>
            </a:r>
            <a:r>
              <a:rPr lang="en-IE" sz="2000" dirty="0">
                <a:solidFill>
                  <a:srgbClr val="0356B1"/>
                </a:solidFill>
              </a:rPr>
              <a:t>after entry into force </a:t>
            </a:r>
          </a:p>
          <a:p>
            <a:pPr marL="514350" lvl="1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IE" sz="2000" dirty="0">
                <a:solidFill>
                  <a:srgbClr val="0356B1"/>
                </a:solidFill>
              </a:rPr>
              <a:t>For </a:t>
            </a:r>
            <a:r>
              <a:rPr lang="en-IE" sz="2000" dirty="0">
                <a:solidFill>
                  <a:srgbClr val="FF0000"/>
                </a:solidFill>
              </a:rPr>
              <a:t>prepared and preserved products </a:t>
            </a:r>
            <a:r>
              <a:rPr lang="en-IE" sz="2000" dirty="0">
                <a:solidFill>
                  <a:srgbClr val="0356B1"/>
                </a:solidFill>
              </a:rPr>
              <a:t>(including imported products): </a:t>
            </a:r>
            <a:r>
              <a:rPr lang="en-IE" sz="2000" b="1" dirty="0">
                <a:solidFill>
                  <a:srgbClr val="FF0000"/>
                </a:solidFill>
              </a:rPr>
              <a:t>5 yea</a:t>
            </a:r>
            <a:r>
              <a:rPr lang="en-IE" sz="2000" dirty="0">
                <a:solidFill>
                  <a:srgbClr val="FF0000"/>
                </a:solidFill>
              </a:rPr>
              <a:t>rs </a:t>
            </a:r>
            <a:r>
              <a:rPr lang="en-IE" sz="2000" dirty="0">
                <a:solidFill>
                  <a:srgbClr val="0356B1"/>
                </a:solidFill>
              </a:rPr>
              <a:t>following </a:t>
            </a:r>
            <a:r>
              <a:rPr lang="en-IE" sz="2000" dirty="0">
                <a:solidFill>
                  <a:srgbClr val="0070C0"/>
                </a:solidFill>
              </a:rPr>
              <a:t>feasibility study by COM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IE" sz="2000" dirty="0">
                <a:solidFill>
                  <a:srgbClr val="0356B1"/>
                </a:solidFill>
              </a:rPr>
              <a:t>For </a:t>
            </a:r>
            <a:r>
              <a:rPr lang="en-IE" sz="2000" dirty="0">
                <a:solidFill>
                  <a:srgbClr val="FF0000"/>
                </a:solidFill>
              </a:rPr>
              <a:t>Algae</a:t>
            </a:r>
            <a:r>
              <a:rPr lang="en-IE" sz="2000" dirty="0">
                <a:solidFill>
                  <a:srgbClr val="0356B1"/>
                </a:solidFill>
              </a:rPr>
              <a:t>: </a:t>
            </a:r>
            <a:r>
              <a:rPr lang="en-IE" sz="2000" b="1" dirty="0">
                <a:solidFill>
                  <a:srgbClr val="FF0000"/>
                </a:solidFill>
              </a:rPr>
              <a:t>5 years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4644FC3-07FA-95B8-82DA-C44DD2963630}"/>
              </a:ext>
            </a:extLst>
          </p:cNvPr>
          <p:cNvSpPr/>
          <p:nvPr/>
        </p:nvSpPr>
        <p:spPr>
          <a:xfrm>
            <a:off x="182880" y="3428999"/>
            <a:ext cx="2493643" cy="2588625"/>
          </a:xfrm>
          <a:prstGeom prst="roundRect">
            <a:avLst/>
          </a:prstGeom>
          <a:solidFill>
            <a:srgbClr val="FF99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/>
            <a:r>
              <a:rPr lang="fr-BE" sz="2000" b="1" dirty="0" err="1">
                <a:solidFill>
                  <a:srgbClr val="024EA2"/>
                </a:solidFill>
              </a:rPr>
              <a:t>Which</a:t>
            </a:r>
            <a:r>
              <a:rPr lang="fr-BE" sz="2000" b="1" dirty="0">
                <a:solidFill>
                  <a:srgbClr val="024EA2"/>
                </a:solidFill>
              </a:rPr>
              <a:t> </a:t>
            </a:r>
            <a:r>
              <a:rPr lang="fr-BE" sz="2000" b="1" dirty="0" err="1">
                <a:solidFill>
                  <a:srgbClr val="024EA2"/>
                </a:solidFill>
              </a:rPr>
              <a:t>products</a:t>
            </a:r>
            <a:r>
              <a:rPr lang="fr-BE" sz="2000" b="1" dirty="0">
                <a:solidFill>
                  <a:srgbClr val="024EA2"/>
                </a:solidFill>
              </a:rPr>
              <a:t>? </a:t>
            </a:r>
            <a:r>
              <a:rPr lang="fr-BE" sz="2000" b="1" dirty="0">
                <a:solidFill>
                  <a:srgbClr val="FF0000"/>
                </a:solidFill>
              </a:rPr>
              <a:t>ALL</a:t>
            </a:r>
            <a:endParaRPr lang="en-IE" sz="2000" b="1" dirty="0">
              <a:solidFill>
                <a:srgbClr val="FF0000"/>
              </a:solidFill>
            </a:endParaRPr>
          </a:p>
          <a:p>
            <a:pPr marL="170550"/>
            <a:r>
              <a:rPr lang="en-IE" sz="2000" b="1" dirty="0">
                <a:solidFill>
                  <a:srgbClr val="024EA2"/>
                </a:solidFill>
              </a:rPr>
              <a:t>When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03CD5D-C84D-6840-1886-DD6ABE770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8378" y="1315838"/>
            <a:ext cx="1658256" cy="1619195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130058-4B57-40A1-F3AF-90CB11F277E7}"/>
              </a:ext>
            </a:extLst>
          </p:cNvPr>
          <p:cNvSpPr/>
          <p:nvPr/>
        </p:nvSpPr>
        <p:spPr>
          <a:xfrm>
            <a:off x="2676524" y="1062446"/>
            <a:ext cx="7016114" cy="2125981"/>
          </a:xfrm>
          <a:prstGeom prst="roundRect">
            <a:avLst>
              <a:gd name="adj" fmla="val 8397"/>
            </a:avLst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356B1"/>
                </a:solidFill>
              </a:rPr>
              <a:t>Operators must </a:t>
            </a:r>
            <a:r>
              <a:rPr lang="en-US" sz="2000" dirty="0">
                <a:solidFill>
                  <a:srgbClr val="FF0000"/>
                </a:solidFill>
              </a:rPr>
              <a:t>record </a:t>
            </a:r>
            <a:r>
              <a:rPr lang="en-US" sz="2000" dirty="0">
                <a:solidFill>
                  <a:srgbClr val="0356B1"/>
                </a:solidFill>
              </a:rPr>
              <a:t>and </a:t>
            </a:r>
            <a:r>
              <a:rPr lang="en-US" sz="2000" dirty="0">
                <a:solidFill>
                  <a:srgbClr val="FF0000"/>
                </a:solidFill>
              </a:rPr>
              <a:t>make available </a:t>
            </a:r>
            <a:r>
              <a:rPr lang="en-US" sz="2000" dirty="0">
                <a:solidFill>
                  <a:srgbClr val="0356B1"/>
                </a:solidFill>
              </a:rPr>
              <a:t>traceability information in a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</a:t>
            </a:r>
            <a:r>
              <a:rPr lang="en-US" sz="2400" dirty="0">
                <a:solidFill>
                  <a:srgbClr val="FF0000"/>
                </a:solidFill>
              </a:rPr>
              <a:t> way </a:t>
            </a:r>
            <a:r>
              <a:rPr lang="en-US" sz="2000" dirty="0">
                <a:solidFill>
                  <a:srgbClr val="0356B1"/>
                </a:solidFill>
              </a:rPr>
              <a:t>to the next operator in the supply chain. All stages of production , processing and distribution from “catching to harvesting to retail stage”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356B1"/>
                </a:solidFill>
              </a:rPr>
              <a:t>Definition of retail (CMO Regulation) 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989832E-D918-7B88-C8B5-6977B39B1633}"/>
              </a:ext>
            </a:extLst>
          </p:cNvPr>
          <p:cNvSpPr/>
          <p:nvPr/>
        </p:nvSpPr>
        <p:spPr>
          <a:xfrm>
            <a:off x="182880" y="1117148"/>
            <a:ext cx="2316482" cy="2071279"/>
          </a:xfrm>
          <a:prstGeom prst="roundRect">
            <a:avLst/>
          </a:prstGeom>
          <a:solidFill>
            <a:srgbClr val="FF99FF"/>
          </a:solidFill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>
              <a:spcBef>
                <a:spcPts val="1200"/>
              </a:spcBef>
              <a:spcAft>
                <a:spcPts val="600"/>
              </a:spcAft>
            </a:pPr>
            <a:r>
              <a:rPr lang="en-IE" sz="2000" b="1" dirty="0">
                <a:solidFill>
                  <a:srgbClr val="0356B1"/>
                </a:solidFill>
              </a:rPr>
              <a:t>What are the new rules?</a:t>
            </a:r>
          </a:p>
        </p:txBody>
      </p:sp>
    </p:spTree>
    <p:extLst>
      <p:ext uri="{BB962C8B-B14F-4D97-AF65-F5344CB8AC3E}">
        <p14:creationId xmlns:p14="http://schemas.microsoft.com/office/powerpoint/2010/main" val="1376053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7" y="280149"/>
            <a:ext cx="11924714" cy="521000"/>
          </a:xfrm>
        </p:spPr>
        <p:txBody>
          <a:bodyPr/>
          <a:lstStyle/>
          <a:p>
            <a:r>
              <a:rPr lang="en-GB" sz="3200" b="1" dirty="0"/>
              <a:t>Lot of </a:t>
            </a:r>
            <a:r>
              <a:rPr lang="en-GB" sz="3200" b="1" dirty="0" err="1"/>
              <a:t>fresh&amp;frozen</a:t>
            </a:r>
            <a:r>
              <a:rPr lang="en-GB" sz="3200" b="1" dirty="0"/>
              <a:t> FAPs - Minimum traceability information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9E9A137-C80E-0E05-F29A-6DE3BB5167DE}"/>
              </a:ext>
            </a:extLst>
          </p:cNvPr>
          <p:cNvSpPr/>
          <p:nvPr/>
        </p:nvSpPr>
        <p:spPr>
          <a:xfrm>
            <a:off x="3197679" y="1181102"/>
            <a:ext cx="8231000" cy="4875750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24EA2"/>
                </a:solidFill>
              </a:rPr>
              <a:t>Lot identification number </a:t>
            </a:r>
          </a:p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</a:rPr>
              <a:t>Unique fishing trip identification number</a:t>
            </a:r>
          </a:p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24EA2"/>
                </a:solidFill>
              </a:rPr>
              <a:t>FAO alpha code of the species and scientific name </a:t>
            </a:r>
          </a:p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24EA2"/>
                </a:solidFill>
              </a:rPr>
              <a:t>Geographical area(s)/ production area(s), </a:t>
            </a:r>
          </a:p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24EA2"/>
                </a:solidFill>
              </a:rPr>
              <a:t>Fishing gear, date(s) catches/ date(s) of harvest &amp; Quantities in Kg live weight or number of individuals</a:t>
            </a:r>
          </a:p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</a:rPr>
              <a:t>Clear requirements for imported products</a:t>
            </a:r>
            <a:r>
              <a:rPr lang="en-US" sz="2000" dirty="0">
                <a:solidFill>
                  <a:srgbClr val="024EA2"/>
                </a:solidFill>
              </a:rPr>
              <a:t>: IMO number and  catch certificate number(s)  (IUU regulation</a:t>
            </a:r>
            <a:r>
              <a:rPr lang="en-US" sz="2400" dirty="0">
                <a:solidFill>
                  <a:srgbClr val="024EA2"/>
                </a:solidFill>
              </a:rPr>
              <a:t>) </a:t>
            </a:r>
          </a:p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</a:rPr>
              <a:t>Clear requirement for aquaculture products: </a:t>
            </a:r>
            <a:r>
              <a:rPr lang="en-US" sz="2000" dirty="0">
                <a:solidFill>
                  <a:srgbClr val="035DC1"/>
                </a:solidFill>
              </a:rPr>
              <a:t>number of aquaculture production unit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F9C0CF-E590-0FC9-0115-6A32BA73B575}"/>
              </a:ext>
            </a:extLst>
          </p:cNvPr>
          <p:cNvSpPr/>
          <p:nvPr/>
        </p:nvSpPr>
        <p:spPr>
          <a:xfrm>
            <a:off x="511728" y="1181101"/>
            <a:ext cx="2416030" cy="4875750"/>
          </a:xfrm>
          <a:prstGeom prst="roundRect">
            <a:avLst/>
          </a:prstGeom>
          <a:solidFill>
            <a:srgbClr val="FF99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/>
            <a:r>
              <a:rPr lang="fr-BE" sz="2000" b="1" dirty="0" err="1">
                <a:solidFill>
                  <a:srgbClr val="024EA2"/>
                </a:solidFill>
              </a:rPr>
              <a:t>Which</a:t>
            </a:r>
            <a:r>
              <a:rPr lang="fr-BE" sz="2000" b="1" dirty="0">
                <a:solidFill>
                  <a:srgbClr val="024EA2"/>
                </a:solidFill>
              </a:rPr>
              <a:t> </a:t>
            </a:r>
            <a:r>
              <a:rPr lang="fr-BE" sz="2000" b="1" dirty="0" err="1">
                <a:solidFill>
                  <a:srgbClr val="024EA2"/>
                </a:solidFill>
              </a:rPr>
              <a:t>traceability</a:t>
            </a:r>
            <a:r>
              <a:rPr lang="fr-BE" sz="2000" b="1" dirty="0">
                <a:solidFill>
                  <a:srgbClr val="024EA2"/>
                </a:solidFill>
              </a:rPr>
              <a:t> information for </a:t>
            </a:r>
            <a:r>
              <a:rPr lang="fr-BE" sz="2000" b="1" dirty="0" err="1">
                <a:solidFill>
                  <a:srgbClr val="024EA2"/>
                </a:solidFill>
              </a:rPr>
              <a:t>fresh</a:t>
            </a:r>
            <a:r>
              <a:rPr lang="fr-BE" sz="2000" b="1" dirty="0">
                <a:solidFill>
                  <a:srgbClr val="024EA2"/>
                </a:solidFill>
              </a:rPr>
              <a:t> and </a:t>
            </a:r>
            <a:r>
              <a:rPr lang="fr-BE" sz="2000" b="1" dirty="0" err="1">
                <a:solidFill>
                  <a:srgbClr val="024EA2"/>
                </a:solidFill>
              </a:rPr>
              <a:t>frozen</a:t>
            </a:r>
            <a:r>
              <a:rPr lang="fr-BE" sz="2000" b="1" dirty="0">
                <a:solidFill>
                  <a:srgbClr val="024EA2"/>
                </a:solidFill>
              </a:rPr>
              <a:t> </a:t>
            </a:r>
            <a:r>
              <a:rPr lang="fr-BE" sz="2000" b="1" dirty="0" err="1">
                <a:solidFill>
                  <a:srgbClr val="024EA2"/>
                </a:solidFill>
              </a:rPr>
              <a:t>products</a:t>
            </a:r>
            <a:r>
              <a:rPr lang="fr-BE" sz="2000" b="1" dirty="0">
                <a:solidFill>
                  <a:srgbClr val="024EA2"/>
                </a:solidFill>
              </a:rPr>
              <a:t>?</a:t>
            </a:r>
            <a:endParaRPr lang="en-IE" sz="2000" b="1" dirty="0">
              <a:solidFill>
                <a:srgbClr val="024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990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E6DCEB-FE3B-3214-51A8-ED375C377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5F02AE-CC03-3DAE-D9CF-BC81553A1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86" y="239151"/>
            <a:ext cx="11649075" cy="994354"/>
          </a:xfrm>
        </p:spPr>
        <p:txBody>
          <a:bodyPr/>
          <a:lstStyle/>
          <a:p>
            <a:pPr algn="ctr"/>
            <a:r>
              <a:rPr lang="fr-BE" sz="2800" b="1" dirty="0" err="1"/>
              <a:t>After</a:t>
            </a:r>
            <a:r>
              <a:rPr lang="fr-BE" sz="2800" b="1" dirty="0"/>
              <a:t> the adoption of the new </a:t>
            </a:r>
            <a:r>
              <a:rPr lang="fr-BE" sz="2800" b="1" dirty="0" err="1"/>
              <a:t>Regulation</a:t>
            </a:r>
            <a:r>
              <a:rPr lang="fr-BE" sz="2800" b="1" dirty="0"/>
              <a:t>…</a:t>
            </a:r>
            <a:br>
              <a:rPr lang="fr-BE" sz="2800" b="1" dirty="0"/>
            </a:br>
            <a:r>
              <a:rPr lang="fr-BE" sz="4400" b="1" dirty="0" err="1">
                <a:solidFill>
                  <a:srgbClr val="FF0000"/>
                </a:solidFill>
                <a:latin typeface="Chiller" panose="04020404031007020602" pitchFamily="82" charset="0"/>
              </a:rPr>
              <a:t>What’s</a:t>
            </a:r>
            <a:r>
              <a:rPr lang="fr-BE" sz="4400" b="1" dirty="0">
                <a:solidFill>
                  <a:srgbClr val="FF0000"/>
                </a:solidFill>
                <a:latin typeface="Chiller" panose="04020404031007020602" pitchFamily="82" charset="0"/>
              </a:rPr>
              <a:t> </a:t>
            </a:r>
            <a:r>
              <a:rPr lang="fr-BE" sz="4400" b="1" dirty="0" err="1">
                <a:solidFill>
                  <a:srgbClr val="FF0000"/>
                </a:solidFill>
                <a:latin typeface="Chiller" panose="04020404031007020602" pitchFamily="82" charset="0"/>
              </a:rPr>
              <a:t>next</a:t>
            </a:r>
            <a:r>
              <a:rPr lang="fr-BE" sz="4400" b="1" dirty="0">
                <a:solidFill>
                  <a:srgbClr val="FF0000"/>
                </a:solidFill>
                <a:latin typeface="Chiller" panose="04020404031007020602" pitchFamily="82" charset="0"/>
              </a:rPr>
              <a:t> for </a:t>
            </a:r>
            <a:r>
              <a:rPr lang="fr-BE" sz="4400" b="1" dirty="0" err="1">
                <a:solidFill>
                  <a:srgbClr val="FF0000"/>
                </a:solidFill>
                <a:latin typeface="Chiller" panose="04020404031007020602" pitchFamily="82" charset="0"/>
              </a:rPr>
              <a:t>traceabilty</a:t>
            </a:r>
            <a:r>
              <a:rPr lang="fr-BE" sz="4400" b="1" dirty="0">
                <a:solidFill>
                  <a:srgbClr val="FF0000"/>
                </a:solidFill>
                <a:latin typeface="Chiller" panose="04020404031007020602" pitchFamily="82" charset="0"/>
              </a:rPr>
              <a:t> of </a:t>
            </a:r>
            <a:r>
              <a:rPr lang="fr-BE" sz="4400" b="1" dirty="0" err="1">
                <a:solidFill>
                  <a:srgbClr val="FF0000"/>
                </a:solidFill>
                <a:latin typeface="Chiller" panose="04020404031007020602" pitchFamily="82" charset="0"/>
              </a:rPr>
              <a:t>FAPs</a:t>
            </a:r>
            <a:r>
              <a:rPr lang="fr-BE" sz="4400" b="1" dirty="0">
                <a:solidFill>
                  <a:srgbClr val="FF0000"/>
                </a:solidFill>
                <a:latin typeface="Chiller" panose="04020404031007020602" pitchFamily="82" charset="0"/>
              </a:rPr>
              <a:t>?</a:t>
            </a:r>
            <a:endParaRPr lang="en-IE" sz="4400" b="1" dirty="0">
              <a:solidFill>
                <a:srgbClr val="FF0000"/>
              </a:solidFill>
              <a:latin typeface="Chiller" panose="04020404031007020602" pitchFamily="82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5187202-8C5F-B01B-21F5-56BD23C11D5E}"/>
              </a:ext>
            </a:extLst>
          </p:cNvPr>
          <p:cNvGrpSpPr/>
          <p:nvPr/>
        </p:nvGrpSpPr>
        <p:grpSpPr>
          <a:xfrm>
            <a:off x="838200" y="1491175"/>
            <a:ext cx="9154173" cy="4644362"/>
            <a:chOff x="2287866" y="2721280"/>
            <a:chExt cx="8936458" cy="4262993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55C7853-66DC-B5B6-05D2-B67B5BD0722E}"/>
                </a:ext>
              </a:extLst>
            </p:cNvPr>
            <p:cNvSpPr/>
            <p:nvPr/>
          </p:nvSpPr>
          <p:spPr>
            <a:xfrm>
              <a:off x="2386732" y="2721281"/>
              <a:ext cx="2006081" cy="1086706"/>
            </a:xfrm>
            <a:custGeom>
              <a:avLst/>
              <a:gdLst>
                <a:gd name="connsiteX0" fmla="*/ 0 w 1930907"/>
                <a:gd name="connsiteY0" fmla="*/ 0 h 893708"/>
                <a:gd name="connsiteX1" fmla="*/ 1484053 w 1930907"/>
                <a:gd name="connsiteY1" fmla="*/ 0 h 893708"/>
                <a:gd name="connsiteX2" fmla="*/ 1930907 w 1930907"/>
                <a:gd name="connsiteY2" fmla="*/ 446854 h 893708"/>
                <a:gd name="connsiteX3" fmla="*/ 1484053 w 1930907"/>
                <a:gd name="connsiteY3" fmla="*/ 893708 h 893708"/>
                <a:gd name="connsiteX4" fmla="*/ 0 w 1930907"/>
                <a:gd name="connsiteY4" fmla="*/ 893708 h 893708"/>
                <a:gd name="connsiteX5" fmla="*/ 446854 w 1930907"/>
                <a:gd name="connsiteY5" fmla="*/ 446854 h 893708"/>
                <a:gd name="connsiteX6" fmla="*/ 0 w 1930907"/>
                <a:gd name="connsiteY6" fmla="*/ 0 h 89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0907" h="893708">
                  <a:moveTo>
                    <a:pt x="0" y="0"/>
                  </a:moveTo>
                  <a:lnTo>
                    <a:pt x="1484053" y="0"/>
                  </a:lnTo>
                  <a:lnTo>
                    <a:pt x="1930907" y="446854"/>
                  </a:lnTo>
                  <a:lnTo>
                    <a:pt x="1484053" y="893708"/>
                  </a:lnTo>
                  <a:lnTo>
                    <a:pt x="0" y="893708"/>
                  </a:lnTo>
                  <a:lnTo>
                    <a:pt x="446854" y="44685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7334" tIns="15240" rIns="446854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000" kern="1200" dirty="0"/>
                <a:t>Short </a:t>
              </a:r>
              <a:r>
                <a:rPr lang="fr-BE" sz="2000" kern="1200" dirty="0" err="1"/>
                <a:t>term</a:t>
              </a:r>
              <a:r>
                <a:rPr lang="fr-BE" sz="2000" kern="1200" dirty="0"/>
                <a:t> </a:t>
              </a: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000" dirty="0"/>
                <a:t>(1 </a:t>
              </a:r>
              <a:r>
                <a:rPr lang="fr-BE" sz="2000" dirty="0" err="1"/>
                <a:t>year</a:t>
              </a:r>
              <a:r>
                <a:rPr lang="fr-BE" sz="2000" dirty="0"/>
                <a:t>) </a:t>
              </a:r>
              <a:endParaRPr lang="fr-BE" sz="2000" kern="120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EC951A5-95E7-CDE2-4B24-28731DD14B62}"/>
                </a:ext>
              </a:extLst>
            </p:cNvPr>
            <p:cNvSpPr/>
            <p:nvPr/>
          </p:nvSpPr>
          <p:spPr>
            <a:xfrm>
              <a:off x="4144476" y="2721280"/>
              <a:ext cx="7079848" cy="1142499"/>
            </a:xfrm>
            <a:custGeom>
              <a:avLst/>
              <a:gdLst>
                <a:gd name="connsiteX0" fmla="*/ 0 w 7079848"/>
                <a:gd name="connsiteY0" fmla="*/ 0 h 1142499"/>
                <a:gd name="connsiteX1" fmla="*/ 6508599 w 7079848"/>
                <a:gd name="connsiteY1" fmla="*/ 0 h 1142499"/>
                <a:gd name="connsiteX2" fmla="*/ 7079848 w 7079848"/>
                <a:gd name="connsiteY2" fmla="*/ 571250 h 1142499"/>
                <a:gd name="connsiteX3" fmla="*/ 6508599 w 7079848"/>
                <a:gd name="connsiteY3" fmla="*/ 1142499 h 1142499"/>
                <a:gd name="connsiteX4" fmla="*/ 0 w 7079848"/>
                <a:gd name="connsiteY4" fmla="*/ 1142499 h 1142499"/>
                <a:gd name="connsiteX5" fmla="*/ 571250 w 7079848"/>
                <a:gd name="connsiteY5" fmla="*/ 571250 h 1142499"/>
                <a:gd name="connsiteX6" fmla="*/ 0 w 7079848"/>
                <a:gd name="connsiteY6" fmla="*/ 0 h 1142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79848" h="1142499">
                  <a:moveTo>
                    <a:pt x="0" y="0"/>
                  </a:moveTo>
                  <a:lnTo>
                    <a:pt x="6508599" y="0"/>
                  </a:lnTo>
                  <a:lnTo>
                    <a:pt x="7079848" y="571250"/>
                  </a:lnTo>
                  <a:lnTo>
                    <a:pt x="6508599" y="1142499"/>
                  </a:lnTo>
                  <a:lnTo>
                    <a:pt x="0" y="1142499"/>
                  </a:lnTo>
                  <a:lnTo>
                    <a:pt x="571250" y="5712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9030" tIns="8890" rIns="571249" bIns="889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None/>
              </a:pPr>
              <a:r>
                <a:rPr lang="fr-BE" sz="1400" b="1" kern="1200" dirty="0" err="1">
                  <a:highlight>
                    <a:srgbClr val="FF99FF"/>
                  </a:highlight>
                </a:rPr>
                <a:t>Traceability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: Launch a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study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on the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traceability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information for lots of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prepared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and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preserved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products</a:t>
              </a:r>
              <a:endParaRPr lang="fr-BE" sz="1400" b="1" kern="1200" dirty="0">
                <a:highlight>
                  <a:srgbClr val="FF99FF"/>
                </a:highlight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265C85B-85E6-36A1-F9D6-0077E3B56C48}"/>
                </a:ext>
              </a:extLst>
            </p:cNvPr>
            <p:cNvSpPr/>
            <p:nvPr/>
          </p:nvSpPr>
          <p:spPr>
            <a:xfrm>
              <a:off x="2287866" y="4133604"/>
              <a:ext cx="2164673" cy="912704"/>
            </a:xfrm>
            <a:custGeom>
              <a:avLst/>
              <a:gdLst>
                <a:gd name="connsiteX0" fmla="*/ 0 w 1930907"/>
                <a:gd name="connsiteY0" fmla="*/ 0 h 772362"/>
                <a:gd name="connsiteX1" fmla="*/ 1544726 w 1930907"/>
                <a:gd name="connsiteY1" fmla="*/ 0 h 772362"/>
                <a:gd name="connsiteX2" fmla="*/ 1930907 w 1930907"/>
                <a:gd name="connsiteY2" fmla="*/ 386181 h 772362"/>
                <a:gd name="connsiteX3" fmla="*/ 1544726 w 1930907"/>
                <a:gd name="connsiteY3" fmla="*/ 772362 h 772362"/>
                <a:gd name="connsiteX4" fmla="*/ 0 w 1930907"/>
                <a:gd name="connsiteY4" fmla="*/ 772362 h 772362"/>
                <a:gd name="connsiteX5" fmla="*/ 386181 w 1930907"/>
                <a:gd name="connsiteY5" fmla="*/ 386181 h 772362"/>
                <a:gd name="connsiteX6" fmla="*/ 0 w 1930907"/>
                <a:gd name="connsiteY6" fmla="*/ 0 h 772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0907" h="772362">
                  <a:moveTo>
                    <a:pt x="0" y="0"/>
                  </a:moveTo>
                  <a:lnTo>
                    <a:pt x="1544726" y="0"/>
                  </a:lnTo>
                  <a:lnTo>
                    <a:pt x="1930907" y="386181"/>
                  </a:lnTo>
                  <a:lnTo>
                    <a:pt x="1544726" y="772362"/>
                  </a:lnTo>
                  <a:lnTo>
                    <a:pt x="0" y="772362"/>
                  </a:lnTo>
                  <a:lnTo>
                    <a:pt x="386181" y="38618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3909483"/>
                <a:satOff val="5547"/>
                <a:lumOff val="6079"/>
                <a:alphaOff val="0"/>
              </a:schemeClr>
            </a:fillRef>
            <a:effectRef idx="0">
              <a:schemeClr val="accent3">
                <a:hueOff val="-3909483"/>
                <a:satOff val="5547"/>
                <a:lumOff val="607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6661" tIns="15240" rIns="386181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000" kern="1200" dirty="0"/>
                <a:t>Medium </a:t>
              </a:r>
              <a:r>
                <a:rPr lang="fr-BE" sz="2000" kern="1200" dirty="0" err="1"/>
                <a:t>term</a:t>
              </a:r>
              <a:br>
                <a:rPr lang="fr-BE" sz="2000" kern="1200" dirty="0"/>
              </a:br>
              <a:r>
                <a:rPr lang="fr-BE" sz="2000" dirty="0"/>
                <a:t>(2 </a:t>
              </a:r>
              <a:r>
                <a:rPr lang="fr-BE" sz="2000" dirty="0" err="1"/>
                <a:t>years</a:t>
              </a:r>
              <a:r>
                <a:rPr lang="fr-BE" sz="2000" dirty="0"/>
                <a:t>) </a:t>
              </a:r>
              <a:endParaRPr lang="en-IE" sz="2000" kern="120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4591483-EDB4-9678-3EE1-32F952F16E9C}"/>
                </a:ext>
              </a:extLst>
            </p:cNvPr>
            <p:cNvSpPr/>
            <p:nvPr/>
          </p:nvSpPr>
          <p:spPr>
            <a:xfrm>
              <a:off x="4111083" y="4133604"/>
              <a:ext cx="6983015" cy="912704"/>
            </a:xfrm>
            <a:custGeom>
              <a:avLst/>
              <a:gdLst>
                <a:gd name="connsiteX0" fmla="*/ 0 w 6773501"/>
                <a:gd name="connsiteY0" fmla="*/ 0 h 912704"/>
                <a:gd name="connsiteX1" fmla="*/ 6317149 w 6773501"/>
                <a:gd name="connsiteY1" fmla="*/ 0 h 912704"/>
                <a:gd name="connsiteX2" fmla="*/ 6773501 w 6773501"/>
                <a:gd name="connsiteY2" fmla="*/ 456352 h 912704"/>
                <a:gd name="connsiteX3" fmla="*/ 6317149 w 6773501"/>
                <a:gd name="connsiteY3" fmla="*/ 912704 h 912704"/>
                <a:gd name="connsiteX4" fmla="*/ 0 w 6773501"/>
                <a:gd name="connsiteY4" fmla="*/ 912704 h 912704"/>
                <a:gd name="connsiteX5" fmla="*/ 456352 w 6773501"/>
                <a:gd name="connsiteY5" fmla="*/ 456352 h 912704"/>
                <a:gd name="connsiteX6" fmla="*/ 0 w 6773501"/>
                <a:gd name="connsiteY6" fmla="*/ 0 h 912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73501" h="912704">
                  <a:moveTo>
                    <a:pt x="0" y="0"/>
                  </a:moveTo>
                  <a:lnTo>
                    <a:pt x="6317149" y="0"/>
                  </a:lnTo>
                  <a:lnTo>
                    <a:pt x="6773501" y="456352"/>
                  </a:lnTo>
                  <a:lnTo>
                    <a:pt x="6317149" y="912704"/>
                  </a:lnTo>
                  <a:lnTo>
                    <a:pt x="0" y="912704"/>
                  </a:lnTo>
                  <a:lnTo>
                    <a:pt x="456352" y="4563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-3910973"/>
                <a:satOff val="18406"/>
                <a:lumOff val="1612"/>
                <a:alphaOff val="0"/>
              </a:schemeClr>
            </a:lnRef>
            <a:fillRef idx="1">
              <a:schemeClr val="accent3">
                <a:tint val="40000"/>
                <a:alpha val="90000"/>
                <a:hueOff val="-3910973"/>
                <a:satOff val="18406"/>
                <a:lumOff val="1612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-3910973"/>
                <a:satOff val="18406"/>
                <a:lumOff val="161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4132" tIns="8890" rIns="456352" bIns="889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1400" b="1" kern="1200" dirty="0" err="1"/>
                <a:t>Review</a:t>
              </a:r>
              <a:r>
                <a:rPr lang="fr-BE" sz="1400" b="1" kern="1200" dirty="0"/>
                <a:t> the </a:t>
              </a:r>
              <a:r>
                <a:rPr lang="fr-BE" sz="1400" b="1" kern="1200" dirty="0" err="1"/>
                <a:t>existing</a:t>
              </a:r>
              <a:r>
                <a:rPr lang="fr-BE" sz="1400" b="1" kern="1200" dirty="0"/>
                <a:t> COM </a:t>
              </a:r>
              <a:r>
                <a:rPr lang="fr-BE" sz="1400" b="1" kern="1200" dirty="0" err="1"/>
                <a:t>implementing</a:t>
              </a:r>
              <a:r>
                <a:rPr lang="fr-BE" sz="1400" b="1" kern="1200" dirty="0"/>
                <a:t> </a:t>
              </a:r>
              <a:r>
                <a:rPr lang="fr-BE" sz="1400" b="1" kern="1200" dirty="0" err="1"/>
                <a:t>act</a:t>
              </a:r>
              <a:r>
                <a:rPr lang="fr-BE" sz="1400" b="1" kern="1200" dirty="0"/>
                <a:t> (CIR 404/2011) – to </a:t>
              </a:r>
              <a:r>
                <a:rPr lang="fr-BE" sz="1400" b="1" kern="1200" dirty="0" err="1"/>
                <a:t>be</a:t>
              </a:r>
              <a:r>
                <a:rPr lang="fr-BE" sz="1400" b="1" kern="1200" dirty="0"/>
                <a:t> split in </a:t>
              </a:r>
              <a:r>
                <a:rPr lang="fr-BE" sz="1400" b="1" kern="1200" dirty="0" err="1"/>
                <a:t>Implementing</a:t>
              </a:r>
              <a:r>
                <a:rPr lang="fr-BE" sz="1400" b="1" kern="1200" dirty="0"/>
                <a:t> and </a:t>
              </a:r>
              <a:r>
                <a:rPr lang="fr-BE" sz="1400" b="1" kern="1200" dirty="0" err="1"/>
                <a:t>Delegated</a:t>
              </a:r>
              <a:r>
                <a:rPr lang="fr-BE" sz="1400" b="1" kern="1200" dirty="0"/>
                <a:t> </a:t>
              </a:r>
              <a:r>
                <a:rPr lang="fr-BE" sz="1400" b="1" kern="1200" dirty="0" err="1"/>
                <a:t>acts</a:t>
              </a:r>
              <a:r>
                <a:rPr lang="fr-BE" sz="1400" b="1" kern="1200" dirty="0"/>
                <a:t> + </a:t>
              </a:r>
              <a:r>
                <a:rPr lang="fr-BE" sz="1400" b="1" kern="1200" dirty="0" err="1"/>
                <a:t>adopt</a:t>
              </a:r>
              <a:r>
                <a:rPr lang="fr-BE" sz="1400" b="1" kern="1200" dirty="0"/>
                <a:t> new </a:t>
              </a:r>
              <a:r>
                <a:rPr lang="fr-BE" sz="1400" b="1" kern="1200" dirty="0" err="1"/>
                <a:t>rules</a:t>
              </a:r>
              <a:r>
                <a:rPr lang="fr-BE" sz="1400" b="1" kern="1200" dirty="0"/>
                <a:t> as </a:t>
              </a:r>
              <a:r>
                <a:rPr lang="fr-BE" sz="1400" b="1" kern="1200" dirty="0" err="1"/>
                <a:t>necessary</a:t>
              </a:r>
              <a:r>
                <a:rPr lang="fr-BE" sz="1400" b="1" kern="1200" dirty="0"/>
                <a:t> </a:t>
              </a:r>
            </a:p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1400" b="1" dirty="0">
                  <a:highlight>
                    <a:srgbClr val="FF99FF"/>
                  </a:highlight>
                </a:rPr>
                <a:t>e.g. for </a:t>
              </a:r>
              <a:r>
                <a:rPr lang="en-IE" sz="1400" b="1" kern="1200" dirty="0">
                  <a:highlight>
                    <a:srgbClr val="FF99FF"/>
                  </a:highlight>
                </a:rPr>
                <a:t>digital traceability of fresh and frozen products- </a:t>
              </a:r>
              <a:br>
                <a:rPr lang="en-IE" sz="1400" b="1" kern="1200" dirty="0">
                  <a:highlight>
                    <a:srgbClr val="FF99FF"/>
                  </a:highlight>
                </a:rPr>
              </a:br>
              <a:r>
                <a:rPr lang="en-IE" sz="1400" b="1" kern="1200" dirty="0">
                  <a:highlight>
                    <a:srgbClr val="FF99FF"/>
                  </a:highlight>
                </a:rPr>
                <a:t>Articles 66 and  67 of CIR404/2011 ). </a:t>
              </a:r>
              <a:endParaRPr lang="en-IE" sz="1050" b="1" kern="1200" dirty="0">
                <a:highlight>
                  <a:srgbClr val="FF99FF"/>
                </a:highlight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E23CE98-F3E3-81E7-E26D-90EEA8FB506C}"/>
                </a:ext>
              </a:extLst>
            </p:cNvPr>
            <p:cNvSpPr/>
            <p:nvPr/>
          </p:nvSpPr>
          <p:spPr>
            <a:xfrm>
              <a:off x="2287866" y="5371924"/>
              <a:ext cx="2132939" cy="1612349"/>
            </a:xfrm>
            <a:custGeom>
              <a:avLst/>
              <a:gdLst>
                <a:gd name="connsiteX0" fmla="*/ 0 w 1930907"/>
                <a:gd name="connsiteY0" fmla="*/ 0 h 772362"/>
                <a:gd name="connsiteX1" fmla="*/ 1544726 w 1930907"/>
                <a:gd name="connsiteY1" fmla="*/ 0 h 772362"/>
                <a:gd name="connsiteX2" fmla="*/ 1930907 w 1930907"/>
                <a:gd name="connsiteY2" fmla="*/ 386181 h 772362"/>
                <a:gd name="connsiteX3" fmla="*/ 1544726 w 1930907"/>
                <a:gd name="connsiteY3" fmla="*/ 772362 h 772362"/>
                <a:gd name="connsiteX4" fmla="*/ 0 w 1930907"/>
                <a:gd name="connsiteY4" fmla="*/ 772362 h 772362"/>
                <a:gd name="connsiteX5" fmla="*/ 386181 w 1930907"/>
                <a:gd name="connsiteY5" fmla="*/ 386181 h 772362"/>
                <a:gd name="connsiteX6" fmla="*/ 0 w 1930907"/>
                <a:gd name="connsiteY6" fmla="*/ 0 h 772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0907" h="772362">
                  <a:moveTo>
                    <a:pt x="0" y="0"/>
                  </a:moveTo>
                  <a:lnTo>
                    <a:pt x="1544726" y="0"/>
                  </a:lnTo>
                  <a:lnTo>
                    <a:pt x="1930907" y="386181"/>
                  </a:lnTo>
                  <a:lnTo>
                    <a:pt x="1544726" y="772362"/>
                  </a:lnTo>
                  <a:lnTo>
                    <a:pt x="0" y="772362"/>
                  </a:lnTo>
                  <a:lnTo>
                    <a:pt x="386181" y="38618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7818965"/>
                <a:satOff val="11094"/>
                <a:lumOff val="12158"/>
                <a:alphaOff val="0"/>
              </a:schemeClr>
            </a:fillRef>
            <a:effectRef idx="0">
              <a:schemeClr val="accent3">
                <a:hueOff val="-7818965"/>
                <a:satOff val="11094"/>
                <a:lumOff val="1215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6661" tIns="15240" rIns="386181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000" kern="1200" dirty="0"/>
                <a:t>Long </a:t>
              </a:r>
              <a:r>
                <a:rPr lang="fr-BE" sz="2000" kern="1200" dirty="0" err="1"/>
                <a:t>term</a:t>
              </a:r>
              <a:endParaRPr lang="fr-BE" sz="2000" kern="1200" dirty="0"/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000" dirty="0"/>
                <a:t>(+5 </a:t>
              </a:r>
              <a:r>
                <a:rPr lang="fr-BE" sz="2000" dirty="0" err="1"/>
                <a:t>years</a:t>
              </a:r>
              <a:r>
                <a:rPr lang="fr-BE" sz="2000" dirty="0"/>
                <a:t>) </a:t>
              </a:r>
              <a:endParaRPr lang="en-IE" sz="2000" kern="120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B150D94-36CA-712A-9BBD-8B75B5AAE2A2}"/>
                </a:ext>
              </a:extLst>
            </p:cNvPr>
            <p:cNvSpPr/>
            <p:nvPr/>
          </p:nvSpPr>
          <p:spPr>
            <a:xfrm>
              <a:off x="4037064" y="5534900"/>
              <a:ext cx="6913460" cy="1344660"/>
            </a:xfrm>
            <a:custGeom>
              <a:avLst/>
              <a:gdLst>
                <a:gd name="connsiteX0" fmla="*/ 0 w 6913460"/>
                <a:gd name="connsiteY0" fmla="*/ 0 h 1098304"/>
                <a:gd name="connsiteX1" fmla="*/ 6364308 w 6913460"/>
                <a:gd name="connsiteY1" fmla="*/ 0 h 1098304"/>
                <a:gd name="connsiteX2" fmla="*/ 6913460 w 6913460"/>
                <a:gd name="connsiteY2" fmla="*/ 549152 h 1098304"/>
                <a:gd name="connsiteX3" fmla="*/ 6364308 w 6913460"/>
                <a:gd name="connsiteY3" fmla="*/ 1098304 h 1098304"/>
                <a:gd name="connsiteX4" fmla="*/ 0 w 6913460"/>
                <a:gd name="connsiteY4" fmla="*/ 1098304 h 1098304"/>
                <a:gd name="connsiteX5" fmla="*/ 549152 w 6913460"/>
                <a:gd name="connsiteY5" fmla="*/ 549152 h 1098304"/>
                <a:gd name="connsiteX6" fmla="*/ 0 w 6913460"/>
                <a:gd name="connsiteY6" fmla="*/ 0 h 109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13460" h="1098304">
                  <a:moveTo>
                    <a:pt x="0" y="0"/>
                  </a:moveTo>
                  <a:lnTo>
                    <a:pt x="6364308" y="0"/>
                  </a:lnTo>
                  <a:lnTo>
                    <a:pt x="6913460" y="549152"/>
                  </a:lnTo>
                  <a:lnTo>
                    <a:pt x="6364308" y="1098304"/>
                  </a:lnTo>
                  <a:lnTo>
                    <a:pt x="0" y="1098304"/>
                  </a:lnTo>
                  <a:lnTo>
                    <a:pt x="549152" y="5491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-7821946"/>
                <a:satOff val="36811"/>
                <a:lumOff val="3224"/>
                <a:alphaOff val="0"/>
              </a:schemeClr>
            </a:lnRef>
            <a:fillRef idx="1">
              <a:schemeClr val="accent3">
                <a:tint val="40000"/>
                <a:alpha val="90000"/>
                <a:hueOff val="-7821946"/>
                <a:satOff val="36811"/>
                <a:lumOff val="3224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-7821946"/>
                <a:satOff val="36811"/>
                <a:lumOff val="3224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6932" tIns="8890" rIns="549152" bIns="889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1400" b="1" kern="1200" dirty="0">
                  <a:highlight>
                    <a:srgbClr val="FF99FF"/>
                  </a:highlight>
                </a:rPr>
                <a:t>Minimum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traceability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information and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systems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for lots of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preserved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and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prepared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FAPs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</a:t>
              </a:r>
            </a:p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1400" b="1" kern="1200" dirty="0">
                  <a:highlight>
                    <a:srgbClr val="FF99FF"/>
                  </a:highlight>
                </a:rPr>
                <a:t>Minimum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traceability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requirements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 for lots of </a:t>
              </a:r>
              <a:r>
                <a:rPr lang="fr-BE" sz="1400" b="1" kern="1200" dirty="0" err="1">
                  <a:highlight>
                    <a:srgbClr val="FF99FF"/>
                  </a:highlight>
                </a:rPr>
                <a:t>Algae</a:t>
              </a:r>
              <a:r>
                <a:rPr lang="fr-BE" sz="1400" b="1" kern="1200" dirty="0">
                  <a:highlight>
                    <a:srgbClr val="FF99FF"/>
                  </a:highlight>
                </a:rPr>
                <a:t>. </a:t>
              </a:r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DFDD342C-AB72-6173-352A-7E8827302A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905" r="58000"/>
          <a:stretch/>
        </p:blipFill>
        <p:spPr bwMode="auto">
          <a:xfrm>
            <a:off x="10393175" y="2364874"/>
            <a:ext cx="1718699" cy="193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896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079" y="280148"/>
            <a:ext cx="10904452" cy="515459"/>
          </a:xfrm>
        </p:spPr>
        <p:txBody>
          <a:bodyPr/>
          <a:lstStyle/>
          <a:p>
            <a:r>
              <a:rPr lang="en-GB" sz="3200" b="1" dirty="0"/>
              <a:t>Traceability information of “processed” FAPs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9E9A137-C80E-0E05-F29A-6DE3BB5167DE}"/>
              </a:ext>
            </a:extLst>
          </p:cNvPr>
          <p:cNvSpPr/>
          <p:nvPr/>
        </p:nvSpPr>
        <p:spPr>
          <a:xfrm>
            <a:off x="3093176" y="1181101"/>
            <a:ext cx="8231000" cy="2203269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GB" sz="1600" i="1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“The Commission shall conduct a study on </a:t>
            </a:r>
            <a:r>
              <a:rPr lang="en-GB" sz="1600" i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feasible traceability systems and procedures</a:t>
            </a:r>
            <a:r>
              <a:rPr lang="en-GB" sz="1600" i="1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, including minimum traceability information, for fishery and aquaculture products falling under headings 1604 and 1605 of Chapter 16 of the Combined Nomenclature, with a view to defining detailed rules for such products. The study shall include </a:t>
            </a:r>
            <a:r>
              <a:rPr lang="en-GB" sz="1600" i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an analysis of available digital solutions or methods </a:t>
            </a:r>
            <a:r>
              <a:rPr lang="en-GB" sz="1600" i="1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which meet the requirements on traceability in this Regulation, while taking into account the </a:t>
            </a:r>
            <a:r>
              <a:rPr lang="en-GB" sz="1600" i="1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</a:rPr>
              <a:t>impact on small operators.”</a:t>
            </a:r>
            <a:endParaRPr lang="en-US" sz="1600" dirty="0">
              <a:solidFill>
                <a:srgbClr val="035DC1"/>
              </a:solidFill>
              <a:latin typeface="+mj-lt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F9C0CF-E590-0FC9-0115-6A32BA73B575}"/>
              </a:ext>
            </a:extLst>
          </p:cNvPr>
          <p:cNvSpPr/>
          <p:nvPr/>
        </p:nvSpPr>
        <p:spPr>
          <a:xfrm>
            <a:off x="267372" y="1181101"/>
            <a:ext cx="2432285" cy="2119448"/>
          </a:xfrm>
          <a:prstGeom prst="roundRect">
            <a:avLst/>
          </a:prstGeom>
          <a:solidFill>
            <a:srgbClr val="FF99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/>
            <a:r>
              <a:rPr lang="fr-BE" sz="2000" b="1" dirty="0">
                <a:solidFill>
                  <a:srgbClr val="024EA2"/>
                </a:solidFill>
              </a:rPr>
              <a:t>A </a:t>
            </a:r>
            <a:r>
              <a:rPr lang="fr-BE" sz="2000" b="1" dirty="0" err="1">
                <a:solidFill>
                  <a:srgbClr val="024EA2"/>
                </a:solidFill>
              </a:rPr>
              <a:t>pre-requisite</a:t>
            </a:r>
            <a:r>
              <a:rPr lang="fr-BE" sz="2000" b="1" dirty="0">
                <a:solidFill>
                  <a:srgbClr val="024EA2"/>
                </a:solidFill>
              </a:rPr>
              <a:t> </a:t>
            </a:r>
            <a:endParaRPr lang="en-IE" sz="2000" b="1" dirty="0">
              <a:solidFill>
                <a:srgbClr val="024EA2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BDC7312-F841-7DA2-EE48-FD92E2300BA6}"/>
              </a:ext>
            </a:extLst>
          </p:cNvPr>
          <p:cNvSpPr/>
          <p:nvPr/>
        </p:nvSpPr>
        <p:spPr>
          <a:xfrm>
            <a:off x="267372" y="3841570"/>
            <a:ext cx="2432285" cy="2119448"/>
          </a:xfrm>
          <a:prstGeom prst="roundRect">
            <a:avLst/>
          </a:prstGeom>
          <a:solidFill>
            <a:srgbClr val="FF99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/>
            <a:r>
              <a:rPr lang="fr-BE" sz="2000" b="1" dirty="0" err="1">
                <a:solidFill>
                  <a:srgbClr val="024EA2"/>
                </a:solidFill>
              </a:rPr>
              <a:t>Delegated</a:t>
            </a:r>
            <a:r>
              <a:rPr lang="fr-BE" sz="2000" b="1" dirty="0">
                <a:solidFill>
                  <a:srgbClr val="024EA2"/>
                </a:solidFill>
              </a:rPr>
              <a:t> </a:t>
            </a:r>
            <a:r>
              <a:rPr lang="fr-BE" sz="2000" b="1" dirty="0" err="1">
                <a:solidFill>
                  <a:srgbClr val="024EA2"/>
                </a:solidFill>
              </a:rPr>
              <a:t>act</a:t>
            </a:r>
            <a:r>
              <a:rPr lang="fr-BE" sz="2000" b="1" dirty="0">
                <a:solidFill>
                  <a:srgbClr val="024EA2"/>
                </a:solidFill>
              </a:rPr>
              <a:t>  </a:t>
            </a:r>
            <a:endParaRPr lang="en-IE" sz="2000" b="1" dirty="0">
              <a:solidFill>
                <a:srgbClr val="024EA2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C65DEF4-B430-0D19-68B2-30B000EE1513}"/>
              </a:ext>
            </a:extLst>
          </p:cNvPr>
          <p:cNvSpPr/>
          <p:nvPr/>
        </p:nvSpPr>
        <p:spPr>
          <a:xfrm>
            <a:off x="3093176" y="3757749"/>
            <a:ext cx="8231000" cy="2203269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0550" lvl="1" indent="-4572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35DC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F232DC-8309-9623-CCF2-11FDFEB840DA}"/>
              </a:ext>
            </a:extLst>
          </p:cNvPr>
          <p:cNvSpPr/>
          <p:nvPr/>
        </p:nvSpPr>
        <p:spPr>
          <a:xfrm>
            <a:off x="3093176" y="3812038"/>
            <a:ext cx="8252733" cy="2125981"/>
          </a:xfrm>
          <a:prstGeom prst="roundRect">
            <a:avLst>
              <a:gd name="adj" fmla="val 8397"/>
            </a:avLst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DA on the traceability requirements for lots of Chapter 16, subheading 1604 &amp;1605 FAPs, including the use of digital systems  on the basis of the results of a feasibility study</a:t>
            </a:r>
          </a:p>
          <a:p>
            <a:pPr marL="51435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DA on the traceability requirements for lots of Chapter 12 – subheading1212 21 “Seaweed/algae”</a:t>
            </a:r>
          </a:p>
        </p:txBody>
      </p:sp>
    </p:spTree>
    <p:extLst>
      <p:ext uri="{BB962C8B-B14F-4D97-AF65-F5344CB8AC3E}">
        <p14:creationId xmlns:p14="http://schemas.microsoft.com/office/powerpoint/2010/main" val="3355884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078" y="339634"/>
            <a:ext cx="10817367" cy="618309"/>
          </a:xfrm>
        </p:spPr>
        <p:txBody>
          <a:bodyPr/>
          <a:lstStyle/>
          <a:p>
            <a:pPr algn="ctr"/>
            <a:r>
              <a:rPr lang="en-GB" sz="3200" b="1" dirty="0"/>
              <a:t>Traceability of fisheries and aquaculture products- Article 58 – detailed implementing rules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13BE1B-7DFB-8901-5F40-F8E4AEDA86BB}"/>
              </a:ext>
            </a:extLst>
          </p:cNvPr>
          <p:cNvSpPr/>
          <p:nvPr/>
        </p:nvSpPr>
        <p:spPr>
          <a:xfrm>
            <a:off x="1686187" y="1149533"/>
            <a:ext cx="9899010" cy="5125432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 indent="-357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</a:rPr>
              <a:t>M</a:t>
            </a:r>
            <a:r>
              <a:rPr lang="en-GB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inimum technical requirements for the recording and transmission 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of information for fresh &amp; frozen FAPs.</a:t>
            </a:r>
          </a:p>
          <a:p>
            <a:pPr marL="539750" indent="-357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Methods of </a:t>
            </a:r>
            <a:r>
              <a:rPr lang="en-GB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marking lots 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and</a:t>
            </a:r>
            <a:r>
              <a:rPr lang="en-GB" b="1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physical affixing 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of traceability information on lots of FAPs.</a:t>
            </a:r>
          </a:p>
          <a:p>
            <a:pPr marL="539750" indent="-357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</a:rPr>
              <a:t>F</a:t>
            </a:r>
            <a:r>
              <a:rPr lang="en-GB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urther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 cooperation between Member States to access to traceability information.</a:t>
            </a:r>
          </a:p>
          <a:p>
            <a:pPr marL="539750" indent="-4524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>
                    <a:lumMod val="25000"/>
                  </a:schemeClr>
                </a:solidFill>
                <a:ea typeface="Calibri" panose="020F0502020204030204" pitchFamily="34" charset="0"/>
              </a:rPr>
              <a:t>Additional t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raceability requirements for:</a:t>
            </a:r>
          </a:p>
          <a:p>
            <a:pPr marL="996950" lvl="1" indent="-4524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lots of fishery or aquaculture products falling under Chapter 3 containing </a:t>
            </a:r>
            <a:r>
              <a:rPr lang="en-GB" u="sng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several species 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(Article 56a(3) and (4)), and </a:t>
            </a:r>
          </a:p>
          <a:p>
            <a:pPr marL="996950" lvl="1" indent="-4524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lots of fishery or aquaculture products falling under Chapter 3 resulting from the </a:t>
            </a:r>
            <a:r>
              <a:rPr lang="en-GB" u="sng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merging or splitting 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of different lots (Article 56a(5)).</a:t>
            </a:r>
          </a:p>
          <a:p>
            <a:pPr marL="539750" indent="-539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Information on the </a:t>
            </a:r>
            <a:r>
              <a:rPr lang="en-GB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relevant geographical area</a:t>
            </a:r>
            <a:r>
              <a:rPr lang="en-GB" b="1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</a:rPr>
              <a:t>.</a:t>
            </a:r>
            <a:endParaRPr lang="en-IE" dirty="0">
              <a:solidFill>
                <a:schemeClr val="bg2">
                  <a:lumMod val="2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4644FC3-07FA-95B8-82DA-C44DD2963630}"/>
              </a:ext>
            </a:extLst>
          </p:cNvPr>
          <p:cNvSpPr/>
          <p:nvPr/>
        </p:nvSpPr>
        <p:spPr>
          <a:xfrm>
            <a:off x="105668" y="1149533"/>
            <a:ext cx="1467307" cy="5020931"/>
          </a:xfrm>
          <a:prstGeom prst="roundRect">
            <a:avLst/>
          </a:prstGeom>
          <a:solidFill>
            <a:srgbClr val="FF99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170550" algn="ctr"/>
            <a:r>
              <a:rPr lang="fr-BE" sz="3600" dirty="0" err="1">
                <a:solidFill>
                  <a:srgbClr val="024EA2"/>
                </a:solidFill>
              </a:rPr>
              <a:t>Implementing</a:t>
            </a:r>
            <a:r>
              <a:rPr lang="fr-BE" sz="3600" dirty="0">
                <a:solidFill>
                  <a:srgbClr val="024EA2"/>
                </a:solidFill>
              </a:rPr>
              <a:t> </a:t>
            </a:r>
            <a:r>
              <a:rPr lang="fr-BE" sz="3600" dirty="0" err="1">
                <a:solidFill>
                  <a:srgbClr val="024EA2"/>
                </a:solidFill>
              </a:rPr>
              <a:t>Act</a:t>
            </a:r>
            <a:endParaRPr lang="en-IE" sz="3600" dirty="0">
              <a:solidFill>
                <a:srgbClr val="024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078" y="339634"/>
            <a:ext cx="10817367" cy="618309"/>
          </a:xfrm>
        </p:spPr>
        <p:txBody>
          <a:bodyPr/>
          <a:lstStyle/>
          <a:p>
            <a:pPr algn="ctr"/>
            <a:r>
              <a:rPr lang="en-GB" sz="3200" b="1" dirty="0"/>
              <a:t>Challenges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13BE1B-7DFB-8901-5F40-F8E4AEDA86BB}"/>
              </a:ext>
            </a:extLst>
          </p:cNvPr>
          <p:cNvSpPr/>
          <p:nvPr/>
        </p:nvSpPr>
        <p:spPr>
          <a:xfrm>
            <a:off x="1686187" y="1149533"/>
            <a:ext cx="9899010" cy="5125432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 indent="-357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Do you think </a:t>
            </a:r>
            <a:r>
              <a:rPr lang="en-GB" b="1" dirty="0">
                <a:solidFill>
                  <a:srgbClr val="0070C0"/>
                </a:solidFill>
                <a:ea typeface="Calibri" panose="020F0502020204030204" pitchFamily="34" charset="0"/>
              </a:rPr>
              <a:t>additional minimum 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traceability information that a lot of </a:t>
            </a:r>
            <a:r>
              <a:rPr lang="en-GB" b="1" dirty="0">
                <a:solidFill>
                  <a:srgbClr val="0070C0"/>
                </a:solidFill>
                <a:ea typeface="Calibri" panose="020F0502020204030204" pitchFamily="34" charset="0"/>
              </a:rPr>
              <a:t>processed 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FAPs can be necessary?  For instance, </a:t>
            </a:r>
            <a:b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-	date of processing?</a:t>
            </a:r>
            <a:b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-	Register number of processing plant?  </a:t>
            </a:r>
            <a:b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-	Lot composition and quantity of each lot forming a lot of processed FAPs? </a:t>
            </a:r>
          </a:p>
          <a:p>
            <a:pPr marL="539750" indent="-357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A lot of processed FAPs is a complex lot made of [XX] lots of fresh or frozen FAPs :  the </a:t>
            </a:r>
            <a:r>
              <a:rPr lang="en-GB" b="1" dirty="0">
                <a:solidFill>
                  <a:srgbClr val="0070C0"/>
                </a:solidFill>
                <a:ea typeface="Calibri" panose="020F0502020204030204" pitchFamily="34" charset="0"/>
              </a:rPr>
              <a:t>digitalisation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 of the traceability systems of operators for those FAPs seems obvious. Do you agree? </a:t>
            </a:r>
          </a:p>
          <a:p>
            <a:pPr marL="539750" indent="-357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</a:rPr>
              <a:t>What minimum traceability information for lots of Algae? Any experience set at national level? </a:t>
            </a:r>
            <a:endParaRPr lang="en-IE" dirty="0">
              <a:solidFill>
                <a:schemeClr val="bg2">
                  <a:lumMod val="25000"/>
                </a:schemeClr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4644FC3-07FA-95B8-82DA-C44DD2963630}"/>
              </a:ext>
            </a:extLst>
          </p:cNvPr>
          <p:cNvSpPr/>
          <p:nvPr/>
        </p:nvSpPr>
        <p:spPr>
          <a:xfrm>
            <a:off x="140503" y="1367245"/>
            <a:ext cx="1375028" cy="5020931"/>
          </a:xfrm>
          <a:prstGeom prst="roundRect">
            <a:avLst/>
          </a:prstGeom>
          <a:solidFill>
            <a:srgbClr val="FF99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170550" algn="ctr"/>
            <a:r>
              <a:rPr lang="fr-BE" sz="3600" b="1" dirty="0">
                <a:solidFill>
                  <a:srgbClr val="024EA2"/>
                </a:solidFill>
              </a:rPr>
              <a:t>Questions</a:t>
            </a:r>
            <a:endParaRPr lang="en-IE" sz="3600" b="1" dirty="0">
              <a:solidFill>
                <a:srgbClr val="024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63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E99630081403458C1AAE936FAB5B01" ma:contentTypeVersion="18" ma:contentTypeDescription="Crée un document." ma:contentTypeScope="" ma:versionID="a1c4bdc152cfbcfa29636c4d78d40909">
  <xsd:schema xmlns:xsd="http://www.w3.org/2001/XMLSchema" xmlns:xs="http://www.w3.org/2001/XMLSchema" xmlns:p="http://schemas.microsoft.com/office/2006/metadata/properties" xmlns:ns2="215ef9a3-be03-48b3-86ec-57c276ec5b5e" xmlns:ns3="b3d86c6c-e4cf-4b30-a670-8ccc6a5d4042" targetNamespace="http://schemas.microsoft.com/office/2006/metadata/properties" ma:root="true" ma:fieldsID="f2b68da092b3eaeae7eb1ced65100fc6" ns2:_="" ns3:_="">
    <xsd:import namespace="215ef9a3-be03-48b3-86ec-57c276ec5b5e"/>
    <xsd:import namespace="b3d86c6c-e4cf-4b30-a670-8ccc6a5d40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5ef9a3-be03-48b3-86ec-57c276ec5b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5dcc0d20-93ef-4bbb-9fc3-cd6717d0d9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d86c6c-e4cf-4b30-a670-8ccc6a5d404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68e47d7-073d-4ac3-8049-dc4796640ca6}" ma:internalName="TaxCatchAll" ma:showField="CatchAllData" ma:web="b3d86c6c-e4cf-4b30-a670-8ccc6a5d40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d86c6c-e4cf-4b30-a670-8ccc6a5d4042" xsi:nil="true"/>
    <lcf76f155ced4ddcb4097134ff3c332f xmlns="215ef9a3-be03-48b3-86ec-57c276ec5b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987491-7A18-4E5B-9CCB-ACA83C388BA4}"/>
</file>

<file path=customXml/itemProps2.xml><?xml version="1.0" encoding="utf-8"?>
<ds:datastoreItem xmlns:ds="http://schemas.openxmlformats.org/officeDocument/2006/customXml" ds:itemID="{C582665C-4C2B-4007-B8C6-B8753B9ACA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E0EE49-6891-4EA1-AB30-06331D4B5AC8}">
  <ds:schemaRefs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eb482fe-0d9b-455a-9e99-fea62ec7931b"/>
    <ds:schemaRef ds:uri="http://schemas.microsoft.com/sharepoint/v3/field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1364</Words>
  <Application>Microsoft Office PowerPoint</Application>
  <PresentationFormat>Grand écran</PresentationFormat>
  <Paragraphs>120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Chiller</vt:lpstr>
      <vt:lpstr>Times New Roman</vt:lpstr>
      <vt:lpstr>Wingdings</vt:lpstr>
      <vt:lpstr>Office Theme</vt:lpstr>
      <vt:lpstr>The new traceability rules  under the revised fisheries Control Regulation     </vt:lpstr>
      <vt:lpstr>Revision of the EU Fisheries Control System </vt:lpstr>
      <vt:lpstr>Composition of lot of FAPs – New Article 56a</vt:lpstr>
      <vt:lpstr>Traceability of fisheries and aquaculture products- Article 58 </vt:lpstr>
      <vt:lpstr>Lot of fresh&amp;frozen FAPs - Minimum traceability information </vt:lpstr>
      <vt:lpstr>After the adoption of the new Regulation… What’s next for traceabilty of FAPs?</vt:lpstr>
      <vt:lpstr>Traceability information of “processed” FAPs</vt:lpstr>
      <vt:lpstr>Traceability of fisheries and aquaculture products- Article 58 – detailed implementing rules </vt:lpstr>
      <vt:lpstr>Challenges </vt:lpstr>
      <vt:lpstr>Thank you very much for attention!  Any question? 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MUHRBECK Lars (MARE)</dc:creator>
  <cp:lastModifiedBy>Safa Souidi</cp:lastModifiedBy>
  <cp:revision>375</cp:revision>
  <cp:lastPrinted>2023-09-12T14:00:20Z</cp:lastPrinted>
  <dcterms:created xsi:type="dcterms:W3CDTF">2020-02-24T07:42:28Z</dcterms:created>
  <dcterms:modified xsi:type="dcterms:W3CDTF">2024-01-24T16:41:48Z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0x010100258AA79CEB83498886A3A0868112325000D0D8FC8201CA4149A87D67EFB4FDFC03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2023-06-15T09:32:05Z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d94cd50a-407f-4bb1-81cf-53beee1298dd</vt:lpwstr>
  </property>
  <property fmtid="{D5CDD505-2E9C-101B-9397-08002B2CF9AE}" pid="9" name="MSIP_Label_6bd9ddd1-4d20-43f6-abfa-fc3c07406f94_ContentBits">
    <vt:lpwstr>0</vt:lpwstr>
  </property>
</Properties>
</file>