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71" r:id="rId5"/>
    <p:sldId id="263" r:id="rId6"/>
    <p:sldId id="265" r:id="rId7"/>
    <p:sldId id="264" r:id="rId8"/>
    <p:sldId id="270" r:id="rId9"/>
    <p:sldId id="266" r:id="rId10"/>
    <p:sldId id="267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6"/>
    <a:srgbClr val="C4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36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5B1D344-D098-4FE1-EA3E-79227573368F}"/>
              </a:ext>
            </a:extLst>
          </p:cNvPr>
          <p:cNvGrpSpPr/>
          <p:nvPr/>
        </p:nvGrpSpPr>
        <p:grpSpPr>
          <a:xfrm>
            <a:off x="0" y="-6350"/>
            <a:ext cx="12188952" cy="6864350"/>
            <a:chOff x="0" y="-6350"/>
            <a:chExt cx="12188952" cy="6864350"/>
          </a:xfrm>
        </p:grpSpPr>
        <p:pic>
          <p:nvPicPr>
            <p:cNvPr id="2" name="Picture 1" descr="conxemar 202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679CB90-E6C4-C594-06FA-EB19917CAD9C}"/>
                </a:ext>
              </a:extLst>
            </p:cNvPr>
            <p:cNvSpPr/>
            <p:nvPr/>
          </p:nvSpPr>
          <p:spPr>
            <a:xfrm>
              <a:off x="3810127" y="-6350"/>
              <a:ext cx="8378825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i="0" dirty="0">
                  <a:solidFill>
                    <a:srgbClr val="0082D6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Tendencias en el consumo de productos del mar y la acuicultura en la UE: Perspectivas de futuro</a:t>
              </a:r>
            </a:p>
            <a:p>
              <a:pPr algn="ctr"/>
              <a:endParaRPr lang="es-ES" sz="3600" b="1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/>
              <a:r>
                <a:rPr lang="es-ES" sz="3600" b="1" i="0" dirty="0">
                  <a:solidFill>
                    <a:srgbClr val="0082D6"/>
                  </a:solidFill>
                  <a:effectLst/>
                  <a:latin typeface="Aharoni" panose="02010803020104030203" pitchFamily="2" charset="-79"/>
                  <a:cs typeface="Aharoni" panose="02010803020104030203" pitchFamily="2" charset="-79"/>
                </a:rPr>
                <a:t>  Visión </a:t>
              </a:r>
            </a:p>
            <a:p>
              <a:pPr algn="ctr"/>
              <a:endParaRPr lang="es-ES" sz="4000" b="1" dirty="0">
                <a:solidFill>
                  <a:srgbClr val="0082D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sz="4000" b="1" dirty="0">
                <a:solidFill>
                  <a:srgbClr val="0082D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S" sz="4000" b="1" dirty="0">
                <a:solidFill>
                  <a:srgbClr val="0082D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9687176-6FDA-2322-B8C4-9833EFCCA21B}"/>
              </a:ext>
            </a:extLst>
          </p:cNvPr>
          <p:cNvSpPr txBox="1"/>
          <p:nvPr/>
        </p:nvSpPr>
        <p:spPr>
          <a:xfrm>
            <a:off x="4460240" y="5740400"/>
            <a:ext cx="737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0082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 Piñero </a:t>
            </a:r>
          </a:p>
          <a:p>
            <a:pPr algn="r"/>
            <a:r>
              <a:rPr lang="es-ES" b="1" dirty="0">
                <a:solidFill>
                  <a:srgbClr val="0082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Relaciones Institucionales Sector Pesquero Mercadona</a:t>
            </a:r>
          </a:p>
          <a:p>
            <a:pPr algn="r"/>
            <a:r>
              <a:rPr lang="es-ES" b="1" dirty="0">
                <a:solidFill>
                  <a:srgbClr val="0082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Octubre 2025 </a:t>
            </a:r>
          </a:p>
          <a:p>
            <a:endParaRPr lang="es-E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4B8960B-61CF-55A7-F8F6-25B865A3D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8893" y="3233805"/>
            <a:ext cx="7675585" cy="27483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2824" y="2057400"/>
            <a:ext cx="100584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1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2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3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D5C97E8-4417-2310-4EB0-C9FC00051279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93C1DBE1-68C1-E091-2EC7-3CF76572A37C}"/>
              </a:ext>
            </a:extLst>
          </p:cNvPr>
          <p:cNvSpPr txBox="1"/>
          <p:nvPr/>
        </p:nvSpPr>
        <p:spPr>
          <a:xfrm>
            <a:off x="4050441" y="3404807"/>
            <a:ext cx="65694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>
                <a:solidFill>
                  <a:srgbClr val="FCB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Procesos </a:t>
            </a:r>
            <a:r>
              <a:rPr lang="es-ES" b="1" i="1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Reindustrialización, eficiencia </a:t>
            </a:r>
            <a:r>
              <a:rPr lang="es-ES" b="1" i="1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rentabilidad</a:t>
            </a:r>
          </a:p>
          <a:p>
            <a:r>
              <a:rPr lang="da-DK" sz="14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Optimizar</a:t>
            </a:r>
            <a:endParaRPr lang="es-ES" sz="1400" dirty="0">
              <a:solidFill>
                <a:srgbClr val="0082D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B18137-44EB-5C81-608E-F1F485C56A86}"/>
              </a:ext>
            </a:extLst>
          </p:cNvPr>
          <p:cNvSpPr txBox="1"/>
          <p:nvPr/>
        </p:nvSpPr>
        <p:spPr>
          <a:xfrm>
            <a:off x="4050441" y="2429265"/>
            <a:ext cx="62007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CB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Calidad y servicio</a:t>
            </a:r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b="1" i="1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 y acto de compra</a:t>
            </a:r>
          </a:p>
          <a:p>
            <a:r>
              <a:rPr lang="da-DK" sz="1400" b="1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Adaptado nuevos hábitos de consumo </a:t>
            </a:r>
            <a:endParaRPr lang="es-ES" sz="1400" b="1" dirty="0">
              <a:solidFill>
                <a:srgbClr val="0082D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850700C-31BA-8D40-FDBE-01620F3E9E78}"/>
              </a:ext>
            </a:extLst>
          </p:cNvPr>
          <p:cNvGrpSpPr/>
          <p:nvPr/>
        </p:nvGrpSpPr>
        <p:grpSpPr>
          <a:xfrm>
            <a:off x="3217403" y="4303648"/>
            <a:ext cx="5706962" cy="738664"/>
            <a:chOff x="706094" y="1537728"/>
            <a:chExt cx="5706962" cy="738664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35DB127-F86E-9650-31B1-B353762346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6094" y="1555069"/>
              <a:ext cx="719251" cy="720000"/>
              <a:chOff x="706094" y="1555069"/>
              <a:chExt cx="539438" cy="540000"/>
            </a:xfrm>
          </p:grpSpPr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BC5987BB-7C93-6F3E-2D8F-443A763EF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737936" y="1587192"/>
                <a:ext cx="475754" cy="475754"/>
              </a:xfrm>
              <a:prstGeom prst="rect">
                <a:avLst/>
              </a:prstGeom>
            </p:spPr>
          </p:pic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7A3F234D-FA05-AFBD-6FB5-729DF0B21A9A}"/>
                  </a:ext>
                </a:extLst>
              </p:cNvPr>
              <p:cNvSpPr/>
              <p:nvPr/>
            </p:nvSpPr>
            <p:spPr>
              <a:xfrm>
                <a:off x="706094" y="1555069"/>
                <a:ext cx="539438" cy="540000"/>
              </a:xfrm>
              <a:prstGeom prst="ellipse">
                <a:avLst/>
              </a:prstGeom>
              <a:noFill/>
              <a:ln w="15875">
                <a:solidFill>
                  <a:srgbClr val="0082D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801"/>
              </a:p>
            </p:txBody>
          </p: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CE2AD88-06B8-9FA1-2C5F-3EA78F2CB909}"/>
                </a:ext>
              </a:extLst>
            </p:cNvPr>
            <p:cNvSpPr txBox="1"/>
            <p:nvPr/>
          </p:nvSpPr>
          <p:spPr>
            <a:xfrm>
              <a:off x="1584490" y="1537728"/>
              <a:ext cx="482856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FCB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Industria y sector</a:t>
              </a:r>
              <a:r>
                <a:rPr lang="es-ES" sz="24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s-ES" b="1" i="1" dirty="0">
                  <a:solidFill>
                    <a:srgbClr val="0082D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Especialización</a:t>
              </a:r>
            </a:p>
            <a:p>
              <a:r>
                <a:rPr lang="da-DK" sz="1400" dirty="0">
                  <a:solidFill>
                    <a:srgbClr val="0082D6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Garantía producto y servicio</a:t>
              </a:r>
              <a:endParaRPr lang="es-ES" sz="14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C02A6396-6AD5-D3FE-CC38-FDF9697AA0E2}"/>
              </a:ext>
            </a:extLst>
          </p:cNvPr>
          <p:cNvSpPr/>
          <p:nvPr/>
        </p:nvSpPr>
        <p:spPr>
          <a:xfrm>
            <a:off x="3217403" y="767454"/>
            <a:ext cx="719252" cy="720000"/>
          </a:xfrm>
          <a:prstGeom prst="ellipse">
            <a:avLst/>
          </a:prstGeom>
          <a:noFill/>
          <a:ln w="19050">
            <a:solidFill>
              <a:srgbClr val="0082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1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42EE26-B7A7-5DE4-B1B0-431AA659F4E1}"/>
              </a:ext>
            </a:extLst>
          </p:cNvPr>
          <p:cNvSpPr txBox="1"/>
          <p:nvPr/>
        </p:nvSpPr>
        <p:spPr>
          <a:xfrm>
            <a:off x="4027643" y="835026"/>
            <a:ext cx="2460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CB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Pruebas</a:t>
            </a:r>
            <a:r>
              <a:rPr lang="es-ES" sz="2400" b="1" dirty="0">
                <a:latin typeface="Mercadona Sans" panose="020B0503030403020204" pitchFamily="34" charset="0"/>
              </a:rPr>
              <a:t> </a:t>
            </a:r>
            <a:r>
              <a:rPr lang="es-ES" b="1" i="1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Tiendas</a:t>
            </a:r>
          </a:p>
          <a:p>
            <a:r>
              <a:rPr lang="da-DK" sz="14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Nuevos modelos de venta</a:t>
            </a:r>
            <a:endParaRPr lang="es-ES" sz="1400" dirty="0">
              <a:solidFill>
                <a:srgbClr val="0082D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B7EDDC9-C534-9940-87AA-427A617EA12C}"/>
              </a:ext>
            </a:extLst>
          </p:cNvPr>
          <p:cNvGrpSpPr>
            <a:grpSpLocks/>
          </p:cNvGrpSpPr>
          <p:nvPr/>
        </p:nvGrpSpPr>
        <p:grpSpPr>
          <a:xfrm>
            <a:off x="3186574" y="1579467"/>
            <a:ext cx="719252" cy="707886"/>
            <a:chOff x="7517188" y="2629919"/>
            <a:chExt cx="376962" cy="376962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5FC06D0-E31D-E5D0-4806-19316231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17188" y="2629919"/>
              <a:ext cx="376962" cy="376962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B51D9CE3-A248-B0CA-9BCB-F3C23EDB6C94}"/>
                </a:ext>
              </a:extLst>
            </p:cNvPr>
            <p:cNvSpPr>
              <a:spLocks/>
            </p:cNvSpPr>
            <p:nvPr/>
          </p:nvSpPr>
          <p:spPr>
            <a:xfrm>
              <a:off x="7517188" y="2629919"/>
              <a:ext cx="376962" cy="376962"/>
            </a:xfrm>
            <a:prstGeom prst="ellipse">
              <a:avLst/>
            </a:prstGeom>
            <a:noFill/>
            <a:ln w="19050">
              <a:solidFill>
                <a:srgbClr val="0082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9FA606-0994-A5CA-0244-EF94860EA498}"/>
              </a:ext>
            </a:extLst>
          </p:cNvPr>
          <p:cNvSpPr txBox="1"/>
          <p:nvPr/>
        </p:nvSpPr>
        <p:spPr>
          <a:xfrm>
            <a:off x="4027643" y="1638389"/>
            <a:ext cx="6466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CB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Escucha activa</a:t>
            </a:r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b="1" i="1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Jefes, Trabajadores y Proveedores</a:t>
            </a:r>
          </a:p>
          <a:p>
            <a:r>
              <a:rPr lang="es-ES" sz="14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Inputs </a:t>
            </a:r>
          </a:p>
          <a:p>
            <a:endParaRPr lang="es-ES" b="1" i="1" dirty="0">
              <a:solidFill>
                <a:srgbClr val="289C51"/>
              </a:solidFill>
              <a:latin typeface="Mercadona Sans SemiBold" panose="020B050303040302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99E5C7A-96DF-ACEC-E3B9-EE23EA8DFA5A}"/>
              </a:ext>
            </a:extLst>
          </p:cNvPr>
          <p:cNvGrpSpPr/>
          <p:nvPr/>
        </p:nvGrpSpPr>
        <p:grpSpPr>
          <a:xfrm>
            <a:off x="3186574" y="2440172"/>
            <a:ext cx="722458" cy="707887"/>
            <a:chOff x="7735771" y="1521253"/>
            <a:chExt cx="920156" cy="920156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65C58FA-3462-CF05-9D6E-1978DAF91116}"/>
                </a:ext>
              </a:extLst>
            </p:cNvPr>
            <p:cNvSpPr/>
            <p:nvPr/>
          </p:nvSpPr>
          <p:spPr>
            <a:xfrm>
              <a:off x="7735771" y="1521253"/>
              <a:ext cx="920156" cy="920156"/>
            </a:xfrm>
            <a:prstGeom prst="ellipse">
              <a:avLst/>
            </a:prstGeom>
            <a:noFill/>
            <a:ln w="19050">
              <a:solidFill>
                <a:srgbClr val="0082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801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9DB5E55-583D-BBAC-EBF3-9FF8958111D8}"/>
                </a:ext>
              </a:extLst>
            </p:cNvPr>
            <p:cNvSpPr/>
            <p:nvPr/>
          </p:nvSpPr>
          <p:spPr>
            <a:xfrm>
              <a:off x="7946223" y="1786564"/>
              <a:ext cx="266667" cy="332644"/>
            </a:xfrm>
            <a:custGeom>
              <a:avLst/>
              <a:gdLst>
                <a:gd name="connsiteX0" fmla="*/ 266505 w 266667"/>
                <a:gd name="connsiteY0" fmla="*/ 157598 h 332644"/>
                <a:gd name="connsiteX1" fmla="*/ 133253 w 266667"/>
                <a:gd name="connsiteY1" fmla="*/ 332645 h 332644"/>
                <a:gd name="connsiteX2" fmla="*/ 0 w 266667"/>
                <a:gd name="connsiteY2" fmla="*/ 157598 h 332644"/>
                <a:gd name="connsiteX3" fmla="*/ 0 w 266667"/>
                <a:gd name="connsiteY3" fmla="*/ 155326 h 332644"/>
                <a:gd name="connsiteX4" fmla="*/ 44553 w 266667"/>
                <a:gd name="connsiteY4" fmla="*/ 8927 h 332644"/>
                <a:gd name="connsiteX5" fmla="*/ 44553 w 266667"/>
                <a:gd name="connsiteY5" fmla="*/ 8927 h 332644"/>
                <a:gd name="connsiteX6" fmla="*/ 66464 w 266667"/>
                <a:gd name="connsiteY6" fmla="*/ 649 h 332644"/>
                <a:gd name="connsiteX7" fmla="*/ 80990 w 266667"/>
                <a:gd name="connsiteY7" fmla="*/ 26050 h 332644"/>
                <a:gd name="connsiteX8" fmla="*/ 73200 w 266667"/>
                <a:gd name="connsiteY8" fmla="*/ 110773 h 332644"/>
                <a:gd name="connsiteX9" fmla="*/ 102171 w 266667"/>
                <a:gd name="connsiteY9" fmla="*/ 151350 h 332644"/>
                <a:gd name="connsiteX10" fmla="*/ 164496 w 266667"/>
                <a:gd name="connsiteY10" fmla="*/ 151350 h 332644"/>
                <a:gd name="connsiteX11" fmla="*/ 193468 w 266667"/>
                <a:gd name="connsiteY11" fmla="*/ 110773 h 332644"/>
                <a:gd name="connsiteX12" fmla="*/ 185677 w 266667"/>
                <a:gd name="connsiteY12" fmla="*/ 26050 h 332644"/>
                <a:gd name="connsiteX13" fmla="*/ 200203 w 266667"/>
                <a:gd name="connsiteY13" fmla="*/ 649 h 332644"/>
                <a:gd name="connsiteX14" fmla="*/ 205316 w 266667"/>
                <a:gd name="connsiteY14" fmla="*/ 0 h 332644"/>
                <a:gd name="connsiteX15" fmla="*/ 222115 w 266667"/>
                <a:gd name="connsiteY15" fmla="*/ 8927 h 332644"/>
                <a:gd name="connsiteX16" fmla="*/ 266505 w 266667"/>
                <a:gd name="connsiteY16" fmla="*/ 154677 h 332644"/>
                <a:gd name="connsiteX17" fmla="*/ 266667 w 266667"/>
                <a:gd name="connsiteY17" fmla="*/ 157680 h 33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667" h="332644">
                  <a:moveTo>
                    <a:pt x="266505" y="157598"/>
                  </a:moveTo>
                  <a:cubicBezTo>
                    <a:pt x="266505" y="254251"/>
                    <a:pt x="206858" y="332645"/>
                    <a:pt x="133253" y="332645"/>
                  </a:cubicBezTo>
                  <a:cubicBezTo>
                    <a:pt x="59647" y="332645"/>
                    <a:pt x="0" y="254251"/>
                    <a:pt x="0" y="157598"/>
                  </a:cubicBezTo>
                  <a:lnTo>
                    <a:pt x="0" y="155326"/>
                  </a:lnTo>
                  <a:cubicBezTo>
                    <a:pt x="2191" y="77501"/>
                    <a:pt x="33597" y="24914"/>
                    <a:pt x="44553" y="8927"/>
                  </a:cubicBezTo>
                  <a:lnTo>
                    <a:pt x="44553" y="8927"/>
                  </a:lnTo>
                  <a:cubicBezTo>
                    <a:pt x="49422" y="1785"/>
                    <a:pt x="58105" y="-1461"/>
                    <a:pt x="66464" y="649"/>
                  </a:cubicBezTo>
                  <a:cubicBezTo>
                    <a:pt x="77257" y="3408"/>
                    <a:pt x="83749" y="14770"/>
                    <a:pt x="80990" y="26050"/>
                  </a:cubicBezTo>
                  <a:cubicBezTo>
                    <a:pt x="76283" y="44959"/>
                    <a:pt x="68899" y="80990"/>
                    <a:pt x="73200" y="110773"/>
                  </a:cubicBezTo>
                  <a:cubicBezTo>
                    <a:pt x="75472" y="126842"/>
                    <a:pt x="85210" y="140556"/>
                    <a:pt x="102171" y="151350"/>
                  </a:cubicBezTo>
                  <a:cubicBezTo>
                    <a:pt x="121080" y="163441"/>
                    <a:pt x="145588" y="163441"/>
                    <a:pt x="164496" y="151350"/>
                  </a:cubicBezTo>
                  <a:cubicBezTo>
                    <a:pt x="181457" y="140556"/>
                    <a:pt x="191196" y="126923"/>
                    <a:pt x="193468" y="110773"/>
                  </a:cubicBezTo>
                  <a:cubicBezTo>
                    <a:pt x="197688" y="81071"/>
                    <a:pt x="190384" y="44959"/>
                    <a:pt x="185677" y="26050"/>
                  </a:cubicBezTo>
                  <a:cubicBezTo>
                    <a:pt x="182837" y="14770"/>
                    <a:pt x="189329" y="3408"/>
                    <a:pt x="200203" y="649"/>
                  </a:cubicBezTo>
                  <a:cubicBezTo>
                    <a:pt x="201908" y="243"/>
                    <a:pt x="203612" y="0"/>
                    <a:pt x="205316" y="0"/>
                  </a:cubicBezTo>
                  <a:cubicBezTo>
                    <a:pt x="211971" y="0"/>
                    <a:pt x="218219" y="3246"/>
                    <a:pt x="222115" y="8927"/>
                  </a:cubicBezTo>
                  <a:cubicBezTo>
                    <a:pt x="232989" y="24914"/>
                    <a:pt x="264233" y="77257"/>
                    <a:pt x="266505" y="154677"/>
                  </a:cubicBezTo>
                  <a:lnTo>
                    <a:pt x="266667" y="157680"/>
                  </a:lnTo>
                  <a:close/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6E1B22F-F8EC-6901-C1AA-B0EB6151F42F}"/>
                </a:ext>
              </a:extLst>
            </p:cNvPr>
            <p:cNvSpPr/>
            <p:nvPr/>
          </p:nvSpPr>
          <p:spPr>
            <a:xfrm>
              <a:off x="8219870" y="1924443"/>
              <a:ext cx="221708" cy="15418"/>
            </a:xfrm>
            <a:custGeom>
              <a:avLst/>
              <a:gdLst>
                <a:gd name="connsiteX0" fmla="*/ 0 w 221708"/>
                <a:gd name="connsiteY0" fmla="*/ 15419 h 15418"/>
                <a:gd name="connsiteX1" fmla="*/ 57862 w 221708"/>
                <a:gd name="connsiteY1" fmla="*/ 0 h 15418"/>
                <a:gd name="connsiteX2" fmla="*/ 221709 w 221708"/>
                <a:gd name="connsiteY2" fmla="*/ 0 h 1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708" h="15418">
                  <a:moveTo>
                    <a:pt x="0" y="15419"/>
                  </a:moveTo>
                  <a:cubicBezTo>
                    <a:pt x="17204" y="5600"/>
                    <a:pt x="36924" y="0"/>
                    <a:pt x="57862" y="0"/>
                  </a:cubicBezTo>
                  <a:lnTo>
                    <a:pt x="221709" y="0"/>
                  </a:ln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06A51A9A-7F9A-0B09-354D-A4664F641C3A}"/>
                </a:ext>
              </a:extLst>
            </p:cNvPr>
            <p:cNvSpPr/>
            <p:nvPr/>
          </p:nvSpPr>
          <p:spPr>
            <a:xfrm>
              <a:off x="8160709" y="2024098"/>
              <a:ext cx="183810" cy="157760"/>
            </a:xfrm>
            <a:custGeom>
              <a:avLst/>
              <a:gdLst>
                <a:gd name="connsiteX0" fmla="*/ 183811 w 183810"/>
                <a:gd name="connsiteY0" fmla="*/ 0 h 157760"/>
                <a:gd name="connsiteX1" fmla="*/ 159546 w 183810"/>
                <a:gd name="connsiteY1" fmla="*/ 0 h 157760"/>
                <a:gd name="connsiteX2" fmla="*/ 80666 w 183810"/>
                <a:gd name="connsiteY2" fmla="*/ 78880 h 157760"/>
                <a:gd name="connsiteX3" fmla="*/ 159546 w 183810"/>
                <a:gd name="connsiteY3" fmla="*/ 157761 h 157760"/>
                <a:gd name="connsiteX4" fmla="*/ 117022 w 183810"/>
                <a:gd name="connsiteY4" fmla="*/ 157761 h 157760"/>
                <a:gd name="connsiteX5" fmla="*/ 0 w 183810"/>
                <a:gd name="connsiteY5" fmla="*/ 64192 h 15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10" h="157760">
                  <a:moveTo>
                    <a:pt x="183811" y="0"/>
                  </a:moveTo>
                  <a:lnTo>
                    <a:pt x="159546" y="0"/>
                  </a:lnTo>
                  <a:cubicBezTo>
                    <a:pt x="115967" y="0"/>
                    <a:pt x="80666" y="35301"/>
                    <a:pt x="80666" y="78880"/>
                  </a:cubicBezTo>
                  <a:cubicBezTo>
                    <a:pt x="80666" y="122459"/>
                    <a:pt x="115967" y="157761"/>
                    <a:pt x="159546" y="157761"/>
                  </a:cubicBezTo>
                  <a:lnTo>
                    <a:pt x="117022" y="157761"/>
                  </a:lnTo>
                  <a:cubicBezTo>
                    <a:pt x="61108" y="157761"/>
                    <a:pt x="14121" y="118158"/>
                    <a:pt x="0" y="64192"/>
                  </a:cubicBez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86EBD82-BCDA-59B8-DD95-E379CDE30619}"/>
                </a:ext>
              </a:extLst>
            </p:cNvPr>
            <p:cNvSpPr/>
            <p:nvPr/>
          </p:nvSpPr>
          <p:spPr>
            <a:xfrm>
              <a:off x="8260852" y="1926958"/>
              <a:ext cx="180726" cy="97139"/>
            </a:xfrm>
            <a:custGeom>
              <a:avLst/>
              <a:gdLst>
                <a:gd name="connsiteX0" fmla="*/ 180727 w 180726"/>
                <a:gd name="connsiteY0" fmla="*/ 0 h 97139"/>
                <a:gd name="connsiteX1" fmla="*/ 83587 w 180726"/>
                <a:gd name="connsiteY1" fmla="*/ 97140 h 97139"/>
                <a:gd name="connsiteX2" fmla="*/ 0 w 180726"/>
                <a:gd name="connsiteY2" fmla="*/ 49503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726" h="97139">
                  <a:moveTo>
                    <a:pt x="180727" y="0"/>
                  </a:moveTo>
                  <a:cubicBezTo>
                    <a:pt x="180727" y="53642"/>
                    <a:pt x="137229" y="97140"/>
                    <a:pt x="83587" y="97140"/>
                  </a:cubicBezTo>
                  <a:cubicBezTo>
                    <a:pt x="48042" y="97140"/>
                    <a:pt x="16880" y="77988"/>
                    <a:pt x="0" y="49503"/>
                  </a:cubicBez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1841CF94-7F5D-F360-3FC1-9D650254DB3A}"/>
                </a:ext>
              </a:extLst>
            </p:cNvPr>
            <p:cNvSpPr/>
            <p:nvPr/>
          </p:nvSpPr>
          <p:spPr>
            <a:xfrm>
              <a:off x="8350525" y="1835905"/>
              <a:ext cx="91053" cy="91053"/>
            </a:xfrm>
            <a:custGeom>
              <a:avLst/>
              <a:gdLst>
                <a:gd name="connsiteX0" fmla="*/ 91053 w 91053"/>
                <a:gd name="connsiteY0" fmla="*/ 91053 h 91053"/>
                <a:gd name="connsiteX1" fmla="*/ 0 w 91053"/>
                <a:gd name="connsiteY1" fmla="*/ 0 h 9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053" h="91053">
                  <a:moveTo>
                    <a:pt x="91053" y="91053"/>
                  </a:moveTo>
                  <a:cubicBezTo>
                    <a:pt x="91053" y="40739"/>
                    <a:pt x="50315" y="0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8FB89FDB-8495-4004-F7F7-13819CAB6CDC}"/>
                </a:ext>
              </a:extLst>
            </p:cNvPr>
            <p:cNvSpPr/>
            <p:nvPr/>
          </p:nvSpPr>
          <p:spPr>
            <a:xfrm>
              <a:off x="8042957" y="1989446"/>
              <a:ext cx="73037" cy="73037"/>
            </a:xfrm>
            <a:custGeom>
              <a:avLst/>
              <a:gdLst>
                <a:gd name="connsiteX0" fmla="*/ 73037 w 73037"/>
                <a:gd name="connsiteY0" fmla="*/ 36519 h 73037"/>
                <a:gd name="connsiteX1" fmla="*/ 36519 w 73037"/>
                <a:gd name="connsiteY1" fmla="*/ 73037 h 73037"/>
                <a:gd name="connsiteX2" fmla="*/ 0 w 73037"/>
                <a:gd name="connsiteY2" fmla="*/ 36519 h 73037"/>
                <a:gd name="connsiteX3" fmla="*/ 36519 w 73037"/>
                <a:gd name="connsiteY3" fmla="*/ 0 h 73037"/>
                <a:gd name="connsiteX4" fmla="*/ 73037 w 73037"/>
                <a:gd name="connsiteY4" fmla="*/ 36519 h 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37" h="73037">
                  <a:moveTo>
                    <a:pt x="73037" y="36519"/>
                  </a:moveTo>
                  <a:cubicBezTo>
                    <a:pt x="73037" y="56687"/>
                    <a:pt x="56687" y="73037"/>
                    <a:pt x="36519" y="73037"/>
                  </a:cubicBezTo>
                  <a:cubicBezTo>
                    <a:pt x="16350" y="73037"/>
                    <a:pt x="0" y="56687"/>
                    <a:pt x="0" y="36519"/>
                  </a:cubicBezTo>
                  <a:cubicBezTo>
                    <a:pt x="0" y="16350"/>
                    <a:pt x="16350" y="0"/>
                    <a:pt x="36519" y="0"/>
                  </a:cubicBezTo>
                  <a:cubicBezTo>
                    <a:pt x="56687" y="0"/>
                    <a:pt x="73037" y="16350"/>
                    <a:pt x="73037" y="36519"/>
                  </a:cubicBezTo>
                  <a:close/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177645C-9F2F-C75C-04FC-5E1ECBBA0480}"/>
                </a:ext>
              </a:extLst>
            </p:cNvPr>
            <p:cNvSpPr/>
            <p:nvPr/>
          </p:nvSpPr>
          <p:spPr>
            <a:xfrm>
              <a:off x="8314412" y="1948788"/>
              <a:ext cx="24995" cy="24994"/>
            </a:xfrm>
            <a:custGeom>
              <a:avLst/>
              <a:gdLst>
                <a:gd name="connsiteX0" fmla="*/ 12498 w 24995"/>
                <a:gd name="connsiteY0" fmla="*/ 24995 h 24994"/>
                <a:gd name="connsiteX1" fmla="*/ 0 w 24995"/>
                <a:gd name="connsiteY1" fmla="*/ 12497 h 24994"/>
                <a:gd name="connsiteX2" fmla="*/ 12498 w 24995"/>
                <a:gd name="connsiteY2" fmla="*/ 0 h 24994"/>
                <a:gd name="connsiteX3" fmla="*/ 24995 w 24995"/>
                <a:gd name="connsiteY3" fmla="*/ 12497 h 24994"/>
                <a:gd name="connsiteX4" fmla="*/ 12498 w 24995"/>
                <a:gd name="connsiteY4" fmla="*/ 24995 h 2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95" h="24994">
                  <a:moveTo>
                    <a:pt x="12498" y="24995"/>
                  </a:moveTo>
                  <a:cubicBezTo>
                    <a:pt x="5600" y="24995"/>
                    <a:pt x="0" y="19395"/>
                    <a:pt x="0" y="12497"/>
                  </a:cubicBezTo>
                  <a:cubicBezTo>
                    <a:pt x="0" y="5600"/>
                    <a:pt x="5600" y="0"/>
                    <a:pt x="12498" y="0"/>
                  </a:cubicBezTo>
                  <a:cubicBezTo>
                    <a:pt x="19395" y="0"/>
                    <a:pt x="24995" y="5600"/>
                    <a:pt x="24995" y="12497"/>
                  </a:cubicBezTo>
                  <a:cubicBezTo>
                    <a:pt x="24995" y="19395"/>
                    <a:pt x="19395" y="24995"/>
                    <a:pt x="12498" y="24995"/>
                  </a:cubicBezTo>
                  <a:close/>
                </a:path>
              </a:pathLst>
            </a:custGeom>
            <a:solidFill>
              <a:srgbClr val="009342"/>
            </a:solidFill>
            <a:ln w="19050" cap="flat">
              <a:solidFill>
                <a:srgbClr val="0082D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B79DB137-486D-8271-25C6-63F7183C848E}"/>
                </a:ext>
              </a:extLst>
            </p:cNvPr>
            <p:cNvSpPr/>
            <p:nvPr/>
          </p:nvSpPr>
          <p:spPr>
            <a:xfrm>
              <a:off x="8304025" y="2136657"/>
              <a:ext cx="58592" cy="45283"/>
            </a:xfrm>
            <a:custGeom>
              <a:avLst/>
              <a:gdLst>
                <a:gd name="connsiteX0" fmla="*/ 0 w 58592"/>
                <a:gd name="connsiteY0" fmla="*/ 45283 h 45283"/>
                <a:gd name="connsiteX1" fmla="*/ 35951 w 58592"/>
                <a:gd name="connsiteY1" fmla="*/ 45283 h 45283"/>
                <a:gd name="connsiteX2" fmla="*/ 58592 w 58592"/>
                <a:gd name="connsiteY2" fmla="*/ 22642 h 45283"/>
                <a:gd name="connsiteX3" fmla="*/ 58592 w 58592"/>
                <a:gd name="connsiteY3" fmla="*/ 22642 h 45283"/>
                <a:gd name="connsiteX4" fmla="*/ 35951 w 58592"/>
                <a:gd name="connsiteY4" fmla="*/ 0 h 45283"/>
                <a:gd name="connsiteX5" fmla="*/ 24995 w 58592"/>
                <a:gd name="connsiteY5" fmla="*/ 0 h 4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92" h="45283">
                  <a:moveTo>
                    <a:pt x="0" y="45283"/>
                  </a:moveTo>
                  <a:lnTo>
                    <a:pt x="35951" y="45283"/>
                  </a:lnTo>
                  <a:cubicBezTo>
                    <a:pt x="48448" y="45283"/>
                    <a:pt x="58592" y="35139"/>
                    <a:pt x="58592" y="22642"/>
                  </a:cubicBezTo>
                  <a:lnTo>
                    <a:pt x="58592" y="22642"/>
                  </a:lnTo>
                  <a:cubicBezTo>
                    <a:pt x="58592" y="10144"/>
                    <a:pt x="48448" y="0"/>
                    <a:pt x="35951" y="0"/>
                  </a:cubicBezTo>
                  <a:lnTo>
                    <a:pt x="24995" y="0"/>
                  </a:ln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D0C4BD2-CB19-70BF-5982-F59A7A895A60}"/>
                </a:ext>
              </a:extLst>
            </p:cNvPr>
            <p:cNvSpPr/>
            <p:nvPr/>
          </p:nvSpPr>
          <p:spPr>
            <a:xfrm>
              <a:off x="8282844" y="2181940"/>
              <a:ext cx="58592" cy="45283"/>
            </a:xfrm>
            <a:custGeom>
              <a:avLst/>
              <a:gdLst>
                <a:gd name="connsiteX0" fmla="*/ 0 w 58592"/>
                <a:gd name="connsiteY0" fmla="*/ 0 h 45283"/>
                <a:gd name="connsiteX1" fmla="*/ 35951 w 58592"/>
                <a:gd name="connsiteY1" fmla="*/ 0 h 45283"/>
                <a:gd name="connsiteX2" fmla="*/ 58592 w 58592"/>
                <a:gd name="connsiteY2" fmla="*/ 22642 h 45283"/>
                <a:gd name="connsiteX3" fmla="*/ 58592 w 58592"/>
                <a:gd name="connsiteY3" fmla="*/ 22642 h 45283"/>
                <a:gd name="connsiteX4" fmla="*/ 35951 w 58592"/>
                <a:gd name="connsiteY4" fmla="*/ 45283 h 45283"/>
                <a:gd name="connsiteX5" fmla="*/ 24995 w 58592"/>
                <a:gd name="connsiteY5" fmla="*/ 45283 h 4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92" h="45283">
                  <a:moveTo>
                    <a:pt x="0" y="0"/>
                  </a:moveTo>
                  <a:lnTo>
                    <a:pt x="35951" y="0"/>
                  </a:lnTo>
                  <a:cubicBezTo>
                    <a:pt x="48448" y="0"/>
                    <a:pt x="58592" y="10144"/>
                    <a:pt x="58592" y="22642"/>
                  </a:cubicBezTo>
                  <a:lnTo>
                    <a:pt x="58592" y="22642"/>
                  </a:lnTo>
                  <a:cubicBezTo>
                    <a:pt x="58592" y="35139"/>
                    <a:pt x="48448" y="45283"/>
                    <a:pt x="35951" y="45283"/>
                  </a:cubicBezTo>
                  <a:lnTo>
                    <a:pt x="24995" y="45283"/>
                  </a:ln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755D9991-C51B-C4B6-ECD8-B34ED5CD0E94}"/>
                </a:ext>
              </a:extLst>
            </p:cNvPr>
            <p:cNvSpPr/>
            <p:nvPr/>
          </p:nvSpPr>
          <p:spPr>
            <a:xfrm>
              <a:off x="8229770" y="2032944"/>
              <a:ext cx="21424" cy="21424"/>
            </a:xfrm>
            <a:custGeom>
              <a:avLst/>
              <a:gdLst>
                <a:gd name="connsiteX0" fmla="*/ 21424 w 21424"/>
                <a:gd name="connsiteY0" fmla="*/ 21424 h 21424"/>
                <a:gd name="connsiteX1" fmla="*/ 0 w 21424"/>
                <a:gd name="connsiteY1" fmla="*/ 0 h 2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24" h="21424">
                  <a:moveTo>
                    <a:pt x="21424" y="21424"/>
                  </a:moveTo>
                  <a:cubicBezTo>
                    <a:pt x="9576" y="21424"/>
                    <a:pt x="0" y="11848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51B2327B-C146-AE49-D313-33001EAC4286}"/>
                </a:ext>
              </a:extLst>
            </p:cNvPr>
            <p:cNvSpPr/>
            <p:nvPr/>
          </p:nvSpPr>
          <p:spPr>
            <a:xfrm>
              <a:off x="8214514" y="2101517"/>
              <a:ext cx="25644" cy="6287"/>
            </a:xfrm>
            <a:custGeom>
              <a:avLst/>
              <a:gdLst>
                <a:gd name="connsiteX0" fmla="*/ 25644 w 25644"/>
                <a:gd name="connsiteY0" fmla="*/ 3571 h 6287"/>
                <a:gd name="connsiteX1" fmla="*/ 0 w 25644"/>
                <a:gd name="connsiteY1" fmla="*/ 0 h 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44" h="6287">
                  <a:moveTo>
                    <a:pt x="25644" y="3571"/>
                  </a:moveTo>
                  <a:cubicBezTo>
                    <a:pt x="17448" y="8115"/>
                    <a:pt x="6979" y="6979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0082D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8415CA1-1EBA-5074-F080-9FF7FA27C829}"/>
              </a:ext>
            </a:extLst>
          </p:cNvPr>
          <p:cNvGrpSpPr>
            <a:grpSpLocks/>
          </p:cNvGrpSpPr>
          <p:nvPr/>
        </p:nvGrpSpPr>
        <p:grpSpPr>
          <a:xfrm>
            <a:off x="3157816" y="3326569"/>
            <a:ext cx="776768" cy="776768"/>
            <a:chOff x="2714628" y="3089167"/>
            <a:chExt cx="376962" cy="376962"/>
          </a:xfrm>
        </p:grpSpPr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27ED368D-B7BF-A50D-1FB3-62EEB54B2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14628" y="3089167"/>
              <a:ext cx="376962" cy="376962"/>
            </a:xfrm>
            <a:prstGeom prst="rect">
              <a:avLst/>
            </a:prstGeom>
          </p:spPr>
        </p:pic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EAAE982-A38A-A5DE-EE12-5C523FE5ECE5}"/>
                </a:ext>
              </a:extLst>
            </p:cNvPr>
            <p:cNvSpPr>
              <a:spLocks/>
            </p:cNvSpPr>
            <p:nvPr/>
          </p:nvSpPr>
          <p:spPr>
            <a:xfrm>
              <a:off x="2714628" y="3089167"/>
              <a:ext cx="376962" cy="376962"/>
            </a:xfrm>
            <a:prstGeom prst="ellipse">
              <a:avLst/>
            </a:prstGeom>
            <a:noFill/>
            <a:ln w="19050">
              <a:solidFill>
                <a:srgbClr val="0082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DAD7C252-6A2D-A6B7-E5FC-54F6E1693D5E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4810" y="762920"/>
            <a:ext cx="719252" cy="72000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9D3237ED-9E14-8752-0DA4-186BAC76FA43}"/>
              </a:ext>
            </a:extLst>
          </p:cNvPr>
          <p:cNvSpPr txBox="1"/>
          <p:nvPr/>
        </p:nvSpPr>
        <p:spPr>
          <a:xfrm>
            <a:off x="502407" y="254444"/>
            <a:ext cx="522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LO ESTAMOS ABORDANDO?</a:t>
            </a:r>
          </a:p>
        </p:txBody>
      </p:sp>
    </p:spTree>
    <p:extLst>
      <p:ext uri="{BB962C8B-B14F-4D97-AF65-F5344CB8AC3E}">
        <p14:creationId xmlns:p14="http://schemas.microsoft.com/office/powerpoint/2010/main" val="37745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 animBg="1"/>
      <p:bldP spid="16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E0073A61-31D1-74F5-540B-2672BE8C8AAE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04A091B-C89B-1714-328A-9B8B72F28928}"/>
              </a:ext>
            </a:extLst>
          </p:cNvPr>
          <p:cNvSpPr txBox="1"/>
          <p:nvPr/>
        </p:nvSpPr>
        <p:spPr>
          <a:xfrm>
            <a:off x="502407" y="254444"/>
            <a:ext cx="346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CONTEXTO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DD12C7F-29DE-1E00-EDEF-F21DC5C9A843}"/>
              </a:ext>
            </a:extLst>
          </p:cNvPr>
          <p:cNvGrpSpPr/>
          <p:nvPr/>
        </p:nvGrpSpPr>
        <p:grpSpPr>
          <a:xfrm>
            <a:off x="633923" y="925544"/>
            <a:ext cx="6661550" cy="1858515"/>
            <a:chOff x="705726" y="870002"/>
            <a:chExt cx="7455283" cy="2070207"/>
          </a:xfrm>
        </p:grpSpPr>
        <p:pic>
          <p:nvPicPr>
            <p:cNvPr id="7" name="Imagen 6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B31D1AFF-8412-6B7F-2B79-B9BE22DD1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6" y="2476635"/>
              <a:ext cx="1835244" cy="463574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1" name="Imagen 10" descr="Interfaz de usuario gráfica, Texto, Aplicación&#10;&#10;Descripción generada automáticamente">
              <a:extLst>
                <a:ext uri="{FF2B5EF4-FFF2-40B4-BE49-F238E27FC236}">
                  <a16:creationId xmlns:a16="http://schemas.microsoft.com/office/drawing/2014/main" id="{247DB96F-E2DC-6D9F-5E14-0870106EB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726" y="870002"/>
              <a:ext cx="7455283" cy="160663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1E250EA-35BF-A3A5-3E64-E578FA63C087}"/>
              </a:ext>
            </a:extLst>
          </p:cNvPr>
          <p:cNvGrpSpPr/>
          <p:nvPr/>
        </p:nvGrpSpPr>
        <p:grpSpPr>
          <a:xfrm>
            <a:off x="7590408" y="925544"/>
            <a:ext cx="4224164" cy="3681595"/>
            <a:chOff x="6861509" y="1091953"/>
            <a:chExt cx="4819898" cy="414323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67AC5F6-0069-D0A9-7319-0247D744D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1509" y="4485848"/>
              <a:ext cx="4819898" cy="74933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B1BA54C-57F0-7A03-5270-475CF648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1509" y="1091953"/>
              <a:ext cx="4621590" cy="339389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874A25E-2ACF-B429-5986-02DAC30D924C}"/>
              </a:ext>
            </a:extLst>
          </p:cNvPr>
          <p:cNvGrpSpPr/>
          <p:nvPr/>
        </p:nvGrpSpPr>
        <p:grpSpPr>
          <a:xfrm>
            <a:off x="593091" y="3022398"/>
            <a:ext cx="5664491" cy="2346658"/>
            <a:chOff x="593091" y="3022398"/>
            <a:chExt cx="5664491" cy="2346658"/>
          </a:xfrm>
        </p:grpSpPr>
        <p:pic>
          <p:nvPicPr>
            <p:cNvPr id="19" name="Imagen 18" descr="Dibujo con letras blancas&#10;&#10;Descripción generada automáticamente con confianza media">
              <a:extLst>
                <a:ext uri="{FF2B5EF4-FFF2-40B4-BE49-F238E27FC236}">
                  <a16:creationId xmlns:a16="http://schemas.microsoft.com/office/drawing/2014/main" id="{15250D40-5CEE-DB92-1E6F-9C51522A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091" y="4892782"/>
              <a:ext cx="3048157" cy="47627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2" name="Imagen 21" descr="Texto&#10;&#10;Descripción generada automáticamente">
              <a:extLst>
                <a:ext uri="{FF2B5EF4-FFF2-40B4-BE49-F238E27FC236}">
                  <a16:creationId xmlns:a16="http://schemas.microsoft.com/office/drawing/2014/main" id="{BC58DE42-3C13-B5FF-2B3D-E661E76E2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091" y="3744940"/>
              <a:ext cx="5664491" cy="11684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26" name="Imagen 25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46950410-4689-A021-671A-D9E22A033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3091" y="3022398"/>
              <a:ext cx="5397777" cy="71123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694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AD7F5FCB-E00A-4FFB-9D1D-909A742785DF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32AA17A-3C38-4494-BC8E-43FED55ADFA7}"/>
              </a:ext>
            </a:extLst>
          </p:cNvPr>
          <p:cNvSpPr txBox="1"/>
          <p:nvPr/>
        </p:nvSpPr>
        <p:spPr>
          <a:xfrm>
            <a:off x="502407" y="254444"/>
            <a:ext cx="346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04ED79-79CF-5B8A-AE86-E64ABD4E54F4}"/>
              </a:ext>
            </a:extLst>
          </p:cNvPr>
          <p:cNvSpPr txBox="1"/>
          <p:nvPr/>
        </p:nvSpPr>
        <p:spPr>
          <a:xfrm>
            <a:off x="1950815" y="745005"/>
            <a:ext cx="8287194" cy="954107"/>
          </a:xfrm>
          <a:prstGeom prst="rect">
            <a:avLst/>
          </a:prstGeom>
          <a:solidFill>
            <a:srgbClr val="008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4D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EVOLUCIÓN CONSUMO PRODUCTOS DEL MAR</a:t>
            </a:r>
          </a:p>
          <a:p>
            <a:pPr algn="ctr"/>
            <a:r>
              <a:rPr lang="es-ES" sz="2800" dirty="0">
                <a:solidFill>
                  <a:srgbClr val="C4D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DENTRO DEL HOGAR ESPAÑA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1421F6C-87DB-9EB2-8C46-B18F4131D2CC}"/>
              </a:ext>
            </a:extLst>
          </p:cNvPr>
          <p:cNvGrpSpPr/>
          <p:nvPr/>
        </p:nvGrpSpPr>
        <p:grpSpPr>
          <a:xfrm>
            <a:off x="2768805" y="2033414"/>
            <a:ext cx="2639220" cy="2512510"/>
            <a:chOff x="2074823" y="2033414"/>
            <a:chExt cx="2639220" cy="251251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8A1BE99-2F9C-0F9C-2B6A-5FADB221ABD1}"/>
                </a:ext>
              </a:extLst>
            </p:cNvPr>
            <p:cNvSpPr/>
            <p:nvPr/>
          </p:nvSpPr>
          <p:spPr>
            <a:xfrm>
              <a:off x="2074823" y="2033414"/>
              <a:ext cx="2639220" cy="2512510"/>
            </a:xfrm>
            <a:prstGeom prst="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1A7D744-014E-478C-38D8-FC5ACFC89196}"/>
                </a:ext>
              </a:extLst>
            </p:cNvPr>
            <p:cNvGrpSpPr/>
            <p:nvPr/>
          </p:nvGrpSpPr>
          <p:grpSpPr>
            <a:xfrm>
              <a:off x="2074823" y="2121763"/>
              <a:ext cx="2567127" cy="2424161"/>
              <a:chOff x="2074823" y="2121763"/>
              <a:chExt cx="2567127" cy="2424161"/>
            </a:xfrm>
          </p:grpSpPr>
          <p:pic>
            <p:nvPicPr>
              <p:cNvPr id="2050" name="Picture 2" descr="4,6 mil resultados de imágenes, fotos de stock e ilustraciones libres de  regalías para Fish house logo | Shutterstock">
                <a:extLst>
                  <a:ext uri="{FF2B5EF4-FFF2-40B4-BE49-F238E27FC236}">
                    <a16:creationId xmlns:a16="http://schemas.microsoft.com/office/drawing/2014/main" id="{22E8E78D-6B2A-F017-1AE7-734F5C6AA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09" t="4831" r="18885" b="12855"/>
              <a:stretch/>
            </p:blipFill>
            <p:spPr bwMode="auto">
              <a:xfrm>
                <a:off x="2752076" y="2121763"/>
                <a:ext cx="1212622" cy="1505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C29E1E21-BA83-74DE-7C53-F7F8F7257225}"/>
                  </a:ext>
                </a:extLst>
              </p:cNvPr>
              <p:cNvSpPr txBox="1"/>
              <p:nvPr/>
            </p:nvSpPr>
            <p:spPr>
              <a:xfrm>
                <a:off x="2352582" y="2351222"/>
                <a:ext cx="1420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>
                    <a:solidFill>
                      <a:srgbClr val="0082D6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2014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9C7C90C-E19A-EA0B-9D95-06554C04FACC}"/>
                  </a:ext>
                </a:extLst>
              </p:cNvPr>
              <p:cNvSpPr txBox="1"/>
              <p:nvPr/>
            </p:nvSpPr>
            <p:spPr>
              <a:xfrm>
                <a:off x="2074823" y="3622594"/>
                <a:ext cx="25671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rgbClr val="0082D6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26,4 </a:t>
                </a:r>
                <a:r>
                  <a:rPr lang="es-ES" sz="2200" b="1" dirty="0">
                    <a:solidFill>
                      <a:srgbClr val="0082D6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kg/persona/año</a:t>
                </a:r>
              </a:p>
            </p:txBody>
          </p:sp>
        </p:grp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2E63F05-F842-2B91-19F6-28362D722C32}"/>
              </a:ext>
            </a:extLst>
          </p:cNvPr>
          <p:cNvGrpSpPr/>
          <p:nvPr/>
        </p:nvGrpSpPr>
        <p:grpSpPr>
          <a:xfrm>
            <a:off x="7066261" y="2033414"/>
            <a:ext cx="2639220" cy="2512510"/>
            <a:chOff x="2074823" y="2033414"/>
            <a:chExt cx="2639220" cy="251251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14470CD-8795-297B-F1C4-D9E671E881C6}"/>
                </a:ext>
              </a:extLst>
            </p:cNvPr>
            <p:cNvSpPr/>
            <p:nvPr/>
          </p:nvSpPr>
          <p:spPr>
            <a:xfrm>
              <a:off x="2074823" y="2033414"/>
              <a:ext cx="2639220" cy="2512510"/>
            </a:xfrm>
            <a:prstGeom prst="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BCDDC865-C153-FE72-0A87-B9C919D3917F}"/>
                </a:ext>
              </a:extLst>
            </p:cNvPr>
            <p:cNvGrpSpPr/>
            <p:nvPr/>
          </p:nvGrpSpPr>
          <p:grpSpPr>
            <a:xfrm>
              <a:off x="2074823" y="2121763"/>
              <a:ext cx="2567127" cy="2424161"/>
              <a:chOff x="2074823" y="2121763"/>
              <a:chExt cx="2567127" cy="2424161"/>
            </a:xfrm>
          </p:grpSpPr>
          <p:pic>
            <p:nvPicPr>
              <p:cNvPr id="17" name="Picture 2" descr="4,6 mil resultados de imágenes, fotos de stock e ilustraciones libres de  regalías para Fish house logo | Shutterstock">
                <a:extLst>
                  <a:ext uri="{FF2B5EF4-FFF2-40B4-BE49-F238E27FC236}">
                    <a16:creationId xmlns:a16="http://schemas.microsoft.com/office/drawing/2014/main" id="{B2253A88-AD77-F29E-1E90-05CBEF564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09" t="4831" r="18885" b="12855"/>
              <a:stretch/>
            </p:blipFill>
            <p:spPr bwMode="auto">
              <a:xfrm>
                <a:off x="2752076" y="2121763"/>
                <a:ext cx="1212622" cy="1505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944615C-FDD1-A870-3920-2463796302E8}"/>
                  </a:ext>
                </a:extLst>
              </p:cNvPr>
              <p:cNvSpPr txBox="1"/>
              <p:nvPr/>
            </p:nvSpPr>
            <p:spPr>
              <a:xfrm>
                <a:off x="2352582" y="2351222"/>
                <a:ext cx="1420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>
                    <a:solidFill>
                      <a:srgbClr val="0082D6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2024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B2DF9C1-A671-DF5A-0A2A-B6E0E8B7E8BD}"/>
                  </a:ext>
                </a:extLst>
              </p:cNvPr>
              <p:cNvSpPr txBox="1"/>
              <p:nvPr/>
            </p:nvSpPr>
            <p:spPr>
              <a:xfrm>
                <a:off x="2074823" y="3622594"/>
                <a:ext cx="25671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rgbClr val="0082D6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18</a:t>
                </a:r>
              </a:p>
              <a:p>
                <a:pPr algn="ctr"/>
                <a:r>
                  <a:rPr lang="es-ES" sz="2200" b="1" dirty="0">
                    <a:solidFill>
                      <a:srgbClr val="0082D6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kg/persona/año</a:t>
                </a:r>
              </a:p>
            </p:txBody>
          </p:sp>
        </p:grpSp>
      </p:grp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8083706-DB15-E3E6-2B3F-7F636171D681}"/>
              </a:ext>
            </a:extLst>
          </p:cNvPr>
          <p:cNvSpPr/>
          <p:nvPr/>
        </p:nvSpPr>
        <p:spPr>
          <a:xfrm>
            <a:off x="5735426" y="3039475"/>
            <a:ext cx="1045375" cy="58311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8C3C9E8-977C-5F51-BB60-EDA7D2F1205A}"/>
              </a:ext>
            </a:extLst>
          </p:cNvPr>
          <p:cNvSpPr/>
          <p:nvPr/>
        </p:nvSpPr>
        <p:spPr>
          <a:xfrm>
            <a:off x="4844111" y="2792046"/>
            <a:ext cx="2786064" cy="1105270"/>
          </a:xfrm>
          <a:prstGeom prst="rect">
            <a:avLst/>
          </a:prstGeom>
          <a:solidFill>
            <a:srgbClr val="0082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DIEZ AÑOS</a:t>
            </a:r>
          </a:p>
          <a:p>
            <a:pPr algn="ctr"/>
            <a:r>
              <a:rPr lang="es-ES" sz="4000" dirty="0">
                <a:latin typeface="Aharoni" panose="02010803020104030203" pitchFamily="2" charset="-79"/>
                <a:cs typeface="Aharoni" panose="02010803020104030203" pitchFamily="2" charset="-79"/>
              </a:rPr>
              <a:t>-30%  </a:t>
            </a:r>
          </a:p>
        </p:txBody>
      </p:sp>
    </p:spTree>
    <p:extLst>
      <p:ext uri="{BB962C8B-B14F-4D97-AF65-F5344CB8AC3E}">
        <p14:creationId xmlns:p14="http://schemas.microsoft.com/office/powerpoint/2010/main" val="1033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AD7F5FCB-E00A-4FFB-9D1D-909A742785DF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32AA17A-3C38-4494-BC8E-43FED55ADFA7}"/>
              </a:ext>
            </a:extLst>
          </p:cNvPr>
          <p:cNvSpPr txBox="1"/>
          <p:nvPr/>
        </p:nvSpPr>
        <p:spPr>
          <a:xfrm>
            <a:off x="502407" y="254444"/>
            <a:ext cx="346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CONTEXTO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04ED79-79CF-5B8A-AE86-E64ABD4E54F4}"/>
              </a:ext>
            </a:extLst>
          </p:cNvPr>
          <p:cNvSpPr txBox="1"/>
          <p:nvPr/>
        </p:nvSpPr>
        <p:spPr>
          <a:xfrm>
            <a:off x="2483476" y="274885"/>
            <a:ext cx="8287194" cy="523220"/>
          </a:xfrm>
          <a:prstGeom prst="rect">
            <a:avLst/>
          </a:prstGeom>
          <a:solidFill>
            <a:srgbClr val="008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4D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PERFIL CONSUMIDOR PESCADO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2CCE86-8831-03BC-6C46-03E0CB8B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040" y="1228147"/>
            <a:ext cx="2344539" cy="406754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F7D5F31-57C4-7A65-51AB-34777FA48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084" y="911753"/>
            <a:ext cx="3949903" cy="76203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CDEF0B6-6BAB-A1D8-8E18-45ED15C17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492" y="1185702"/>
            <a:ext cx="2422234" cy="41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D3B7F811-2A83-A500-6BD5-5DF8FBDB3F64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96AE1F41-7206-AC52-6D72-DBF76ECEF02E}"/>
              </a:ext>
            </a:extLst>
          </p:cNvPr>
          <p:cNvSpPr txBox="1"/>
          <p:nvPr/>
        </p:nvSpPr>
        <p:spPr>
          <a:xfrm>
            <a:off x="502407" y="254444"/>
            <a:ext cx="346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1CBBB7-CDAA-CCFB-D823-810F4803BF3E}"/>
              </a:ext>
            </a:extLst>
          </p:cNvPr>
          <p:cNvSpPr txBox="1"/>
          <p:nvPr/>
        </p:nvSpPr>
        <p:spPr>
          <a:xfrm>
            <a:off x="1800003" y="745005"/>
            <a:ext cx="9021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consumidor dando la espalda al pescado…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951F5B-358C-B410-D85D-358690EECF8E}"/>
              </a:ext>
            </a:extLst>
          </p:cNvPr>
          <p:cNvSpPr txBox="1"/>
          <p:nvPr/>
        </p:nvSpPr>
        <p:spPr>
          <a:xfrm>
            <a:off x="1950815" y="1317633"/>
            <a:ext cx="828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¿POR QUÉ?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7C4561F-5B79-D8AF-8BA0-412D5EF3AB97}"/>
              </a:ext>
            </a:extLst>
          </p:cNvPr>
          <p:cNvSpPr/>
          <p:nvPr/>
        </p:nvSpPr>
        <p:spPr>
          <a:xfrm>
            <a:off x="1352208" y="2101146"/>
            <a:ext cx="4358937" cy="1105270"/>
          </a:xfrm>
          <a:prstGeom prst="rect">
            <a:avLst/>
          </a:prstGeom>
          <a:solidFill>
            <a:srgbClr val="0082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IMPACTO PRECIO </a:t>
            </a:r>
          </a:p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PERCEPCIÓN = PESCADO CARO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515AB8-8667-E5D3-F192-FFF4CDC0FFA4}"/>
              </a:ext>
            </a:extLst>
          </p:cNvPr>
          <p:cNvSpPr/>
          <p:nvPr/>
        </p:nvSpPr>
        <p:spPr>
          <a:xfrm>
            <a:off x="6323510" y="2101146"/>
            <a:ext cx="4358937" cy="1105270"/>
          </a:xfrm>
          <a:prstGeom prst="rect">
            <a:avLst/>
          </a:prstGeom>
          <a:solidFill>
            <a:srgbClr val="0082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NUEVOS HÁBITOS CONSUMO: </a:t>
            </a:r>
          </a:p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CONVENIENCIA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61ED958-5E84-2117-8053-E0B3CB3BB913}"/>
              </a:ext>
            </a:extLst>
          </p:cNvPr>
          <p:cNvSpPr/>
          <p:nvPr/>
        </p:nvSpPr>
        <p:spPr>
          <a:xfrm>
            <a:off x="2818660" y="3578989"/>
            <a:ext cx="6249880" cy="1105270"/>
          </a:xfrm>
          <a:prstGeom prst="rect">
            <a:avLst/>
          </a:prstGeom>
          <a:solidFill>
            <a:srgbClr val="0082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DESCONEXIÓN GENERACIONAL: </a:t>
            </a:r>
          </a:p>
          <a:p>
            <a:pPr algn="ctr"/>
            <a:r>
              <a:rPr lang="es-ES" sz="2200" dirty="0">
                <a:latin typeface="Aharoni" panose="02010803020104030203" pitchFamily="2" charset="-79"/>
                <a:cs typeface="Aharoni" panose="02010803020104030203" pitchFamily="2" charset="-79"/>
              </a:rPr>
              <a:t>BAJO CONSUMO ENTRE JÓVENES Y NIÑOS </a:t>
            </a:r>
          </a:p>
        </p:txBody>
      </p:sp>
    </p:spTree>
    <p:extLst>
      <p:ext uri="{BB962C8B-B14F-4D97-AF65-F5344CB8AC3E}">
        <p14:creationId xmlns:p14="http://schemas.microsoft.com/office/powerpoint/2010/main" val="34711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14400"/>
            <a:ext cx="10058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FFFFF"/>
                </a:solidFill>
              </a:defRPr>
            </a:pPr>
            <a:r>
              <a:t>Título de sección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2824" y="1897602"/>
            <a:ext cx="100584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1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2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3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D5C97E8-4417-2310-4EB0-C9FC00051279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3484129-8CB7-11CF-B45C-B158D06DE5BE}"/>
              </a:ext>
            </a:extLst>
          </p:cNvPr>
          <p:cNvGrpSpPr/>
          <p:nvPr/>
        </p:nvGrpSpPr>
        <p:grpSpPr>
          <a:xfrm>
            <a:off x="4780517" y="2239394"/>
            <a:ext cx="2512380" cy="1784411"/>
            <a:chOff x="4634144" y="2157274"/>
            <a:chExt cx="2512380" cy="1784411"/>
          </a:xfrm>
        </p:grpSpPr>
        <p:pic>
          <p:nvPicPr>
            <p:cNvPr id="3074" name="Picture 2" descr="14.600+ Hombre Carro Compra Ilustraciones de Stock, gráficos vectoriales  libres de derechos y clip art - iStock | Hombre supermercado">
              <a:extLst>
                <a:ext uri="{FF2B5EF4-FFF2-40B4-BE49-F238E27FC236}">
                  <a16:creationId xmlns:a16="http://schemas.microsoft.com/office/drawing/2014/main" id="{F3BF571C-7F22-6DBF-849E-A949A1711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01" b="20899"/>
            <a:stretch/>
          </p:blipFill>
          <p:spPr bwMode="auto">
            <a:xfrm>
              <a:off x="4872037" y="2286000"/>
              <a:ext cx="2143125" cy="130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F99C658F-E6E0-1E1B-486A-446DB09C1F1B}"/>
                </a:ext>
              </a:extLst>
            </p:cNvPr>
            <p:cNvSpPr/>
            <p:nvPr/>
          </p:nvSpPr>
          <p:spPr>
            <a:xfrm>
              <a:off x="4634144" y="2157274"/>
              <a:ext cx="2512380" cy="178441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FC4CBC-AA2E-BADF-70EB-8B9B6A615619}"/>
              </a:ext>
            </a:extLst>
          </p:cNvPr>
          <p:cNvSpPr txBox="1"/>
          <p:nvPr/>
        </p:nvSpPr>
        <p:spPr>
          <a:xfrm>
            <a:off x="502407" y="254444"/>
            <a:ext cx="346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3DC2A5-6BCD-222F-882A-8ED58C969DA5}"/>
              </a:ext>
            </a:extLst>
          </p:cNvPr>
          <p:cNvSpPr txBox="1"/>
          <p:nvPr/>
        </p:nvSpPr>
        <p:spPr>
          <a:xfrm>
            <a:off x="1512824" y="515936"/>
            <a:ext cx="9021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consumidor que evoluciona…</a:t>
            </a:r>
          </a:p>
        </p:txBody>
      </p:sp>
      <p:pic>
        <p:nvPicPr>
          <p:cNvPr id="13" name="Imagen 1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786726F-FC20-29D3-2314-840DACB6E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042" y="1284316"/>
            <a:ext cx="3263904" cy="901458"/>
          </a:xfrm>
          <a:prstGeom prst="rect">
            <a:avLst/>
          </a:prstGeo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5741D84-B642-C13F-2078-5984E79B8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162" y="2523921"/>
            <a:ext cx="2946994" cy="646676"/>
          </a:xfrm>
          <a:prstGeom prst="rect">
            <a:avLst/>
          </a:prstGeom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3E396AD3-D6F6-E2A1-0220-1A6983834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101" y="4386223"/>
            <a:ext cx="4534997" cy="829688"/>
          </a:xfrm>
          <a:prstGeom prst="rect">
            <a:avLst/>
          </a:prstGeom>
        </p:spPr>
      </p:pic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B7F0017A-899B-3734-CC4D-F99F7A17F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559" y="3429000"/>
            <a:ext cx="3020721" cy="750431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AE9BCA53-C52F-9FEE-6BF0-B4668A02F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58" y="3441088"/>
            <a:ext cx="2932421" cy="753039"/>
          </a:xfrm>
          <a:prstGeom prst="rect">
            <a:avLst/>
          </a:prstGeom>
        </p:spPr>
      </p:pic>
      <p:pic>
        <p:nvPicPr>
          <p:cNvPr id="23" name="Imagen 22" descr="Texto&#10;&#10;Descripción generada automáticamente con confianza media">
            <a:extLst>
              <a:ext uri="{FF2B5EF4-FFF2-40B4-BE49-F238E27FC236}">
                <a16:creationId xmlns:a16="http://schemas.microsoft.com/office/drawing/2014/main" id="{CD6F21DE-0A2E-D80E-DD80-B6314E007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1815" y="2420621"/>
            <a:ext cx="3240985" cy="820250"/>
          </a:xfrm>
          <a:prstGeom prst="rect">
            <a:avLst/>
          </a:prstGeom>
        </p:spPr>
      </p:pic>
      <p:pic>
        <p:nvPicPr>
          <p:cNvPr id="25" name="Imagen 24" descr="Texto&#10;&#10;Descripción generada automáticamente">
            <a:extLst>
              <a:ext uri="{FF2B5EF4-FFF2-40B4-BE49-F238E27FC236}">
                <a16:creationId xmlns:a16="http://schemas.microsoft.com/office/drawing/2014/main" id="{8821B51D-3567-4845-0228-D42FAF7231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879" y="1311396"/>
            <a:ext cx="3404437" cy="9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14400"/>
            <a:ext cx="10058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FFFFF"/>
                </a:solidFill>
              </a:defRPr>
            </a:pPr>
            <a:r>
              <a:t>Título de sección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1272CB-F4F1-7A84-B4DF-C8C8AFCFCE8D}"/>
              </a:ext>
            </a:extLst>
          </p:cNvPr>
          <p:cNvGrpSpPr/>
          <p:nvPr/>
        </p:nvGrpSpPr>
        <p:grpSpPr>
          <a:xfrm>
            <a:off x="0" y="5486398"/>
            <a:ext cx="12280267" cy="1371600"/>
            <a:chOff x="-1" y="5486402"/>
            <a:chExt cx="12280267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-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417B2C6-2CE5-930E-7718-30DF172AAEA1}"/>
              </a:ext>
            </a:extLst>
          </p:cNvPr>
          <p:cNvSpPr txBox="1"/>
          <p:nvPr/>
        </p:nvSpPr>
        <p:spPr>
          <a:xfrm>
            <a:off x="173933" y="120598"/>
            <a:ext cx="522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LO ESTAMOS ABORDANDO?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FF3A80-B397-A0A2-E584-F057ADE4FC8B}"/>
              </a:ext>
            </a:extLst>
          </p:cNvPr>
          <p:cNvSpPr txBox="1"/>
          <p:nvPr/>
        </p:nvSpPr>
        <p:spPr>
          <a:xfrm>
            <a:off x="1645991" y="3221572"/>
            <a:ext cx="9021984" cy="646331"/>
          </a:xfrm>
          <a:prstGeom prst="rect">
            <a:avLst/>
          </a:prstGeom>
          <a:noFill/>
          <a:ln w="38100">
            <a:solidFill>
              <a:srgbClr val="0082D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CAMBIO EN EL MODELO DE VENTA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5C54BC-E788-8386-EC00-D42D8FDD5B4D}"/>
              </a:ext>
            </a:extLst>
          </p:cNvPr>
          <p:cNvSpPr txBox="1"/>
          <p:nvPr/>
        </p:nvSpPr>
        <p:spPr>
          <a:xfrm>
            <a:off x="395012" y="3879503"/>
            <a:ext cx="11364055" cy="1384995"/>
          </a:xfrm>
          <a:prstGeom prst="rect">
            <a:avLst/>
          </a:prstGeom>
          <a:noFill/>
          <a:ln w="38100">
            <a:solidFill>
              <a:srgbClr val="0082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REACTIVAR EL CONSUMO</a:t>
            </a:r>
          </a:p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Ofreciendo </a:t>
            </a:r>
            <a:r>
              <a:rPr lang="es-ES" sz="2800" dirty="0" err="1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formátos</a:t>
            </a:r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más cómodos, rápidos y fáciles de preparar y adaptados a los nuevos hábitos de consumo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C1488FA2-C80A-DB5A-8C22-DE94E7697A1D}"/>
              </a:ext>
            </a:extLst>
          </p:cNvPr>
          <p:cNvSpPr/>
          <p:nvPr/>
        </p:nvSpPr>
        <p:spPr>
          <a:xfrm>
            <a:off x="5828082" y="2535883"/>
            <a:ext cx="266330" cy="5237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5972F7-E0EE-4E87-CF7B-6E8A81187C14}"/>
              </a:ext>
            </a:extLst>
          </p:cNvPr>
          <p:cNvSpPr txBox="1"/>
          <p:nvPr/>
        </p:nvSpPr>
        <p:spPr>
          <a:xfrm>
            <a:off x="1645991" y="680533"/>
            <a:ext cx="9021984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ACERCAR EL PESCADO A LA BOCA DE NUESTROS “JEFES”</a:t>
            </a:r>
          </a:p>
          <a:p>
            <a:pPr algn="ctr"/>
            <a:r>
              <a:rPr lang="es-ES" sz="36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la Mesa al Mar</a:t>
            </a:r>
          </a:p>
        </p:txBody>
      </p:sp>
    </p:spTree>
    <p:extLst>
      <p:ext uri="{BB962C8B-B14F-4D97-AF65-F5344CB8AC3E}">
        <p14:creationId xmlns:p14="http://schemas.microsoft.com/office/powerpoint/2010/main" val="45142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E1272CB-F4F1-7A84-B4DF-C8C8AFCFCE8D}"/>
              </a:ext>
            </a:extLst>
          </p:cNvPr>
          <p:cNvGrpSpPr/>
          <p:nvPr/>
        </p:nvGrpSpPr>
        <p:grpSpPr>
          <a:xfrm>
            <a:off x="0" y="5486398"/>
            <a:ext cx="12280267" cy="1371600"/>
            <a:chOff x="-1" y="5486402"/>
            <a:chExt cx="12280267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-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417B2C6-2CE5-930E-7718-30DF172AAEA1}"/>
              </a:ext>
            </a:extLst>
          </p:cNvPr>
          <p:cNvSpPr txBox="1"/>
          <p:nvPr/>
        </p:nvSpPr>
        <p:spPr>
          <a:xfrm>
            <a:off x="502407" y="254444"/>
            <a:ext cx="522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LO ESTAMOS ABORDANDO?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365E22-AA5D-0B2B-0F20-1A0424EF8F02}"/>
              </a:ext>
            </a:extLst>
          </p:cNvPr>
          <p:cNvSpPr txBox="1"/>
          <p:nvPr/>
        </p:nvSpPr>
        <p:spPr>
          <a:xfrm>
            <a:off x="7056578" y="1538645"/>
            <a:ext cx="522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LIBRE SERVICIO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E17947-85D9-1FDA-A3F2-3C8CAF505495}"/>
              </a:ext>
            </a:extLst>
          </p:cNvPr>
          <p:cNvSpPr txBox="1"/>
          <p:nvPr/>
        </p:nvSpPr>
        <p:spPr>
          <a:xfrm>
            <a:off x="1216025" y="1538645"/>
            <a:ext cx="5767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VENTA ASISTIDA 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8459A65-71A0-9D25-8D43-9EF960CE1517}"/>
              </a:ext>
            </a:extLst>
          </p:cNvPr>
          <p:cNvSpPr/>
          <p:nvPr/>
        </p:nvSpPr>
        <p:spPr>
          <a:xfrm>
            <a:off x="5770922" y="1628716"/>
            <a:ext cx="712565" cy="430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7EB797-8A53-F872-0B8F-F747B001D7AA}"/>
              </a:ext>
            </a:extLst>
          </p:cNvPr>
          <p:cNvSpPr txBox="1"/>
          <p:nvPr/>
        </p:nvSpPr>
        <p:spPr>
          <a:xfrm>
            <a:off x="1122382" y="2971800"/>
            <a:ext cx="9788274" cy="1477328"/>
          </a:xfrm>
          <a:prstGeom prst="rect">
            <a:avLst/>
          </a:prstGeom>
          <a:noFill/>
          <a:ln w="38100">
            <a:solidFill>
              <a:srgbClr val="0082D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OBJETIVO: FOMENTAR CONSUMO</a:t>
            </a:r>
          </a:p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MÁXIMA CALIDAD</a:t>
            </a:r>
          </a:p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MEJOR SERVICIO</a:t>
            </a:r>
          </a:p>
        </p:txBody>
      </p:sp>
    </p:spTree>
    <p:extLst>
      <p:ext uri="{BB962C8B-B14F-4D97-AF65-F5344CB8AC3E}">
        <p14:creationId xmlns:p14="http://schemas.microsoft.com/office/powerpoint/2010/main" val="34058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1944" y="540981"/>
            <a:ext cx="10058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FFFFF"/>
                </a:solidFill>
              </a:defRPr>
            </a:pPr>
            <a:r>
              <a:t>Título de sección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2824" y="2057400"/>
            <a:ext cx="100584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1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2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 dirty="0"/>
              <a:t>• Punto 3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D5C97E8-4417-2310-4EB0-C9FC00051279}"/>
              </a:ext>
            </a:extLst>
          </p:cNvPr>
          <p:cNvGrpSpPr/>
          <p:nvPr/>
        </p:nvGrpSpPr>
        <p:grpSpPr>
          <a:xfrm>
            <a:off x="0" y="5486402"/>
            <a:ext cx="12280266" cy="1371600"/>
            <a:chOff x="0" y="5486402"/>
            <a:chExt cx="12280266" cy="137160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B0B15-1F5E-D7AE-2203-B35CC08B6087}"/>
                </a:ext>
              </a:extLst>
            </p:cNvPr>
            <p:cNvSpPr/>
            <p:nvPr/>
          </p:nvSpPr>
          <p:spPr>
            <a:xfrm>
              <a:off x="1" y="5486402"/>
              <a:ext cx="12188826" cy="1371600"/>
            </a:xfrm>
            <a:prstGeom prst="rect">
              <a:avLst/>
            </a:prstGeom>
            <a:solidFill>
              <a:srgbClr val="0082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2F5E2CB0-5477-CAD4-F1B9-50DD6A1C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51435"/>
              <a:ext cx="3291980" cy="1206563"/>
            </a:xfrm>
            <a:prstGeom prst="rect">
              <a:avLst/>
            </a:prstGeom>
          </p:spPr>
        </p:pic>
        <p:pic>
          <p:nvPicPr>
            <p:cNvPr id="8" name="Imagen 7" descr="Imagen que contiene animal, pez, cepillo&#10;&#10;Descripción generada automáticamente">
              <a:extLst>
                <a:ext uri="{FF2B5EF4-FFF2-40B4-BE49-F238E27FC236}">
                  <a16:creationId xmlns:a16="http://schemas.microsoft.com/office/drawing/2014/main" id="{E8A406E1-268D-5DAE-0400-5AC27268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444846" y="4022577"/>
              <a:ext cx="1206562" cy="4464279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78C4FCB-9B61-AFE9-9513-10889F5BDFBF}"/>
              </a:ext>
            </a:extLst>
          </p:cNvPr>
          <p:cNvSpPr txBox="1"/>
          <p:nvPr/>
        </p:nvSpPr>
        <p:spPr>
          <a:xfrm>
            <a:off x="502407" y="254444"/>
            <a:ext cx="522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LO ESTAMOS ABORDANDO?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01513E-64E0-91C6-DE83-808F83D1F48A}"/>
              </a:ext>
            </a:extLst>
          </p:cNvPr>
          <p:cNvSpPr txBox="1"/>
          <p:nvPr/>
        </p:nvSpPr>
        <p:spPr>
          <a:xfrm>
            <a:off x="1411549" y="874739"/>
            <a:ext cx="2654423" cy="553998"/>
          </a:xfrm>
          <a:prstGeom prst="rect">
            <a:avLst/>
          </a:prstGeom>
          <a:noFill/>
          <a:ln w="38100">
            <a:solidFill>
              <a:srgbClr val="0082D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848AE5-581E-B40A-5350-A6B9C2EFDAB6}"/>
              </a:ext>
            </a:extLst>
          </p:cNvPr>
          <p:cNvSpPr txBox="1"/>
          <p:nvPr/>
        </p:nvSpPr>
        <p:spPr>
          <a:xfrm>
            <a:off x="7636451" y="796695"/>
            <a:ext cx="2654423" cy="553998"/>
          </a:xfrm>
          <a:prstGeom prst="rect">
            <a:avLst/>
          </a:prstGeom>
          <a:noFill/>
          <a:ln w="38100">
            <a:solidFill>
              <a:srgbClr val="0082D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SERVICIO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002513-06FD-A4BD-90F1-E057332381E2}"/>
              </a:ext>
            </a:extLst>
          </p:cNvPr>
          <p:cNvSpPr txBox="1"/>
          <p:nvPr/>
        </p:nvSpPr>
        <p:spPr>
          <a:xfrm>
            <a:off x="502407" y="1677450"/>
            <a:ext cx="4852240" cy="954107"/>
          </a:xfrm>
          <a:prstGeom prst="rect">
            <a:avLst/>
          </a:prstGeom>
          <a:noFill/>
          <a:ln w="38100">
            <a:solidFill>
              <a:srgbClr val="0082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Mayor frescura</a:t>
            </a:r>
          </a:p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Mayor vida útil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7534B4-C910-9036-F604-E73CF55C8903}"/>
              </a:ext>
            </a:extLst>
          </p:cNvPr>
          <p:cNvSpPr txBox="1"/>
          <p:nvPr/>
        </p:nvSpPr>
        <p:spPr>
          <a:xfrm>
            <a:off x="6365064" y="1606407"/>
            <a:ext cx="4852240" cy="1384995"/>
          </a:xfrm>
          <a:prstGeom prst="rect">
            <a:avLst/>
          </a:prstGeom>
          <a:noFill/>
          <a:ln w="38100">
            <a:solidFill>
              <a:srgbClr val="0082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Mayor variedad acabados</a:t>
            </a:r>
          </a:p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 más cerca boca </a:t>
            </a:r>
          </a:p>
          <a:p>
            <a:pPr algn="ctr"/>
            <a:r>
              <a:rPr lang="es-ES" sz="2800" dirty="0">
                <a:solidFill>
                  <a:srgbClr val="0082D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 colas</a:t>
            </a:r>
          </a:p>
        </p:txBody>
      </p:sp>
      <p:pic>
        <p:nvPicPr>
          <p:cNvPr id="14" name="Imagen 13" descr="Imagen que contiene gato, tabla, pez, perro&#10;&#10;Descripción generada automáticamente">
            <a:extLst>
              <a:ext uri="{FF2B5EF4-FFF2-40B4-BE49-F238E27FC236}">
                <a16:creationId xmlns:a16="http://schemas.microsoft.com/office/drawing/2014/main" id="{67FFE188-C442-C944-3ABA-D4E1896D4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36" y="3087302"/>
            <a:ext cx="5063568" cy="1053919"/>
          </a:xfrm>
          <a:prstGeom prst="rect">
            <a:avLst/>
          </a:prstGeom>
        </p:spPr>
      </p:pic>
      <p:pic>
        <p:nvPicPr>
          <p:cNvPr id="16" name="Imagen 15" descr="Comida en un plato&#10;&#10;Descripción generada automáticamente con confianza media">
            <a:extLst>
              <a:ext uri="{FF2B5EF4-FFF2-40B4-BE49-F238E27FC236}">
                <a16:creationId xmlns:a16="http://schemas.microsoft.com/office/drawing/2014/main" id="{547AF061-8006-56EE-8FC2-0EA57A0E5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813" y="4108268"/>
            <a:ext cx="1964569" cy="1378130"/>
          </a:xfrm>
          <a:prstGeom prst="rect">
            <a:avLst/>
          </a:prstGeom>
        </p:spPr>
      </p:pic>
      <p:pic>
        <p:nvPicPr>
          <p:cNvPr id="18" name="Imagen 17" descr="Forma, Flecha&#10;&#10;Descripción generada automáticamente">
            <a:extLst>
              <a:ext uri="{FF2B5EF4-FFF2-40B4-BE49-F238E27FC236}">
                <a16:creationId xmlns:a16="http://schemas.microsoft.com/office/drawing/2014/main" id="{B9EF3D11-01A1-2319-60DC-FDA6B5D8C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01" y="3035265"/>
            <a:ext cx="4597636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279</Words>
  <Application>Microsoft Office PowerPoint</Application>
  <PresentationFormat>Custom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Mercadona Sans</vt:lpstr>
      <vt:lpstr>Mercadona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Rafael Piñero Scapachini</dc:creator>
  <cp:keywords/>
  <dc:description>generated using python-pptx</dc:description>
  <cp:lastModifiedBy>Brussels</cp:lastModifiedBy>
  <cp:revision>12</cp:revision>
  <dcterms:created xsi:type="dcterms:W3CDTF">2013-01-27T09:14:16Z</dcterms:created>
  <dcterms:modified xsi:type="dcterms:W3CDTF">2025-10-07T09:47:44Z</dcterms:modified>
  <cp:category/>
</cp:coreProperties>
</file>