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1"/>
    <p:sldMasterId id="2147483675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534" r:id="rId4"/>
    <p:sldId id="533" r:id="rId5"/>
    <p:sldId id="422" r:id="rId6"/>
    <p:sldId id="452" r:id="rId7"/>
    <p:sldId id="526" r:id="rId8"/>
    <p:sldId id="527" r:id="rId9"/>
    <p:sldId id="522" r:id="rId10"/>
    <p:sldId id="528" r:id="rId11"/>
    <p:sldId id="511" r:id="rId12"/>
    <p:sldId id="306" r:id="rId13"/>
  </p:sldIdLst>
  <p:sldSz cx="12192000" cy="6858000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AAEAEA-EDEE-4A32-A534-DEF3D3E088A8}">
          <p14:sldIdLst>
            <p14:sldId id="534"/>
            <p14:sldId id="533"/>
            <p14:sldId id="422"/>
            <p14:sldId id="452"/>
            <p14:sldId id="526"/>
            <p14:sldId id="527"/>
            <p14:sldId id="522"/>
            <p14:sldId id="528"/>
            <p14:sldId id="511"/>
          </p14:sldIdLst>
        </p14:section>
        <p14:section name="Untitled Section" id="{F6DD6884-1317-439D-B448-83E79D6186B9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27168A-7DA0-7774-DA32-977F52D61047}" name="VANDE WEYER Christophe (MARE)" initials="CVW" userId="VANDE WEYER Christophe (MARE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ZALEZ KESSLER Carola (MARE)" initials="GKC" lastIdx="7" clrIdx="0"/>
  <p:cmAuthor id="7" name="Alessio Sidoti" initials="AS" lastIdx="16" clrIdx="7">
    <p:extLst>
      <p:ext uri="{19B8F6BF-5375-455C-9EA6-DF929625EA0E}">
        <p15:presenceInfo xmlns:p15="http://schemas.microsoft.com/office/powerpoint/2012/main" userId="S-1-5-21-915954767-2642907222-308522997-2205" providerId="AD"/>
      </p:ext>
    </p:extLst>
  </p:cmAuthor>
  <p:cmAuthor id="1" name="MARCOLIN Mirko (MARE)" initials="MM(" lastIdx="6" clrIdx="1"/>
  <p:cmAuthor id="2" name="Valentina Sannino" initials="VS" lastIdx="15" clrIdx="2"/>
  <p:cmAuthor id="3" name="Antonio Nuccio" initials="AN" lastIdx="21" clrIdx="3"/>
  <p:cmAuthor id="4" name="Eirik Junge Hess" initials="EJH" lastIdx="2" clrIdx="4"/>
  <p:cmAuthor id="5" name="JOLLY Laurene (MARE)" initials="JL(" lastIdx="6" clrIdx="5">
    <p:extLst>
      <p:ext uri="{19B8F6BF-5375-455C-9EA6-DF929625EA0E}">
        <p15:presenceInfo xmlns:p15="http://schemas.microsoft.com/office/powerpoint/2012/main" userId="S-1-5-21-1606980848-2025429265-839522115-1028390" providerId="AD"/>
      </p:ext>
    </p:extLst>
  </p:cmAuthor>
  <p:cmAuthor id="6" name="VANDE WEYER Christophe (MARE)" initials="VWC(" lastIdx="6" clrIdx="6">
    <p:extLst>
      <p:ext uri="{19B8F6BF-5375-455C-9EA6-DF929625EA0E}">
        <p15:presenceInfo xmlns:p15="http://schemas.microsoft.com/office/powerpoint/2012/main" userId="S-1-5-21-1606980848-2025429265-839522115-48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E3F1DB"/>
    <a:srgbClr val="4472C4"/>
    <a:srgbClr val="98C5D1"/>
    <a:srgbClr val="B6ECE2"/>
    <a:srgbClr val="5ED4BE"/>
    <a:srgbClr val="B0EADF"/>
    <a:srgbClr val="82DECC"/>
    <a:srgbClr val="D09E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81067" autoAdjust="0"/>
  </p:normalViewPr>
  <p:slideViewPr>
    <p:cSldViewPr snapToGrid="0">
      <p:cViewPr varScale="1">
        <p:scale>
          <a:sx n="67" d="100"/>
          <a:sy n="67" d="100"/>
        </p:scale>
        <p:origin x="15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5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Erik Øksenvåg" userId="06b50a5c-4148-4bf9-b0b8-d58bb8a27b0d" providerId="ADAL" clId="{10858295-D01A-47A2-ABDF-08043144CA7A}"/>
    <pc:docChg chg="delSld modSection">
      <pc:chgData name="Jan Erik Øksenvåg" userId="06b50a5c-4148-4bf9-b0b8-d58bb8a27b0d" providerId="ADAL" clId="{10858295-D01A-47A2-ABDF-08043144CA7A}" dt="2025-10-06T21:44:50.716" v="0" actId="47"/>
      <pc:docMkLst>
        <pc:docMk/>
      </pc:docMkLst>
      <pc:sldChg chg="del">
        <pc:chgData name="Jan Erik Øksenvåg" userId="06b50a5c-4148-4bf9-b0b8-d58bb8a27b0d" providerId="ADAL" clId="{10858295-D01A-47A2-ABDF-08043144CA7A}" dt="2025-10-06T21:44:50.716" v="0" actId="47"/>
        <pc:sldMkLst>
          <pc:docMk/>
          <pc:sldMk cId="3649760252" sldId="5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4" y="1"/>
            <a:ext cx="2919412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91D0CE9-75E2-4742-BBF3-729CBABB5F3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71014"/>
            <a:ext cx="2919413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4" y="9371014"/>
            <a:ext cx="2919412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F9D15162-633B-4A91-80C5-A07CA1043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1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382" tIns="45191" rIns="90382" bIns="4519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382" tIns="45191" rIns="90382" bIns="45191" rtlCol="0"/>
          <a:lstStyle>
            <a:lvl1pPr algn="r">
              <a:defRPr sz="1200"/>
            </a:lvl1pPr>
          </a:lstStyle>
          <a:p>
            <a:fld id="{CC395694-D0D9-44C2-B362-AEDD1271226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2" tIns="45191" rIns="90382" bIns="4519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382" tIns="45191" rIns="90382" bIns="4519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382" tIns="45191" rIns="90382" bIns="4519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5028"/>
          </a:xfrm>
          <a:prstGeom prst="rect">
            <a:avLst/>
          </a:prstGeom>
        </p:spPr>
        <p:txBody>
          <a:bodyPr vert="horz" lIns="90382" tIns="45191" rIns="90382" bIns="45191" rtlCol="0" anchor="b"/>
          <a:lstStyle>
            <a:lvl1pPr algn="r">
              <a:defRPr sz="1200"/>
            </a:lvl1pPr>
          </a:lstStyle>
          <a:p>
            <a:fld id="{745CA2D1-6555-4680-8201-4D4C613ADE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75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Ferdig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CA2D1-6555-4680-8201-4D4C613ADE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8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5313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70F7-6A95-4BA8-B281-9318F5D661E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8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398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30DE-49EC-2819-F80A-EF636E81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0E096F-DE98-D6A4-5083-D08A1B430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A507F57-EC79-54EC-F519-5DACAFB2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361DBD-DCFB-90C7-9ADB-7F5945478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370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2C3BC-BDF2-0599-5228-C8D465B8D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9FF0FE-CD69-8D1B-2D5C-96090E2FB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50935A-989A-F1AC-48FA-628B8579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6BCD94-404C-33EB-7F60-2B1C1C6E3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462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589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526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>
              <a:defRPr/>
            </a:pP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2EA0A5DF-2A7C-4EDF-AA84-9B3D4C856389}" type="slidenum">
              <a:rPr lang="it-IT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9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1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1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3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5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9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07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7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1175" y="63245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3830A4-C8A9-41D8-85C9-C7E23E80A081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" y="2042"/>
            <a:ext cx="12191999" cy="774723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134" y="83353"/>
            <a:ext cx="1987284" cy="9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5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1175" y="63245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3830A4-C8A9-41D8-85C9-C7E23E80A081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" y="2042"/>
            <a:ext cx="12191999" cy="774723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134" y="83353"/>
            <a:ext cx="1987284" cy="9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5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2" r:id="rId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5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umofa.eu/" TargetMode="External"/><Relationship Id="rId7" Type="http://schemas.openxmlformats.org/officeDocument/2006/relationships/hyperlink" Target="https://www.facebook.com/EUmaritimefis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eu_mare?lang=it" TargetMode="External"/><Relationship Id="rId5" Type="http://schemas.openxmlformats.org/officeDocument/2006/relationships/image" Target="../media/image10.png"/><Relationship Id="rId4" Type="http://schemas.openxmlformats.org/officeDocument/2006/relationships/hyperlink" Target="mailto:contact-us@eumofa.eu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1FF422D1-15C8-E10E-FA4E-C05A79EC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b="-548"/>
          <a:stretch/>
        </p:blipFill>
        <p:spPr>
          <a:xfrm>
            <a:off x="1030915" y="1401245"/>
            <a:ext cx="10130170" cy="5373395"/>
          </a:xfrm>
          <a:noFill/>
        </p:spPr>
      </p:pic>
    </p:spTree>
    <p:extLst>
      <p:ext uri="{BB962C8B-B14F-4D97-AF65-F5344CB8AC3E}">
        <p14:creationId xmlns:p14="http://schemas.microsoft.com/office/powerpoint/2010/main" val="40234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3">
            <a:extLst>
              <a:ext uri="{FF2B5EF4-FFF2-40B4-BE49-F238E27FC236}">
                <a16:creationId xmlns:a16="http://schemas.microsoft.com/office/drawing/2014/main" id="{5D7D83D5-39AD-4648-B218-B02C36AF2983}"/>
              </a:ext>
            </a:extLst>
          </p:cNvPr>
          <p:cNvSpPr txBox="1"/>
          <p:nvPr/>
        </p:nvSpPr>
        <p:spPr>
          <a:xfrm>
            <a:off x="295275" y="1538469"/>
            <a:ext cx="5991225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Thank you for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your attention!</a:t>
            </a:r>
          </a:p>
        </p:txBody>
      </p:sp>
      <p:sp>
        <p:nvSpPr>
          <p:cNvPr id="3" name="Rettangolo 2"/>
          <p:cNvSpPr/>
          <p:nvPr/>
        </p:nvSpPr>
        <p:spPr>
          <a:xfrm>
            <a:off x="-2729516" y="4102888"/>
            <a:ext cx="1219199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hlinkClick r:id="rId3"/>
              </a:rPr>
              <a:t>www.eumofa.eu</a:t>
            </a:r>
            <a:endParaRPr lang="en-US" sz="28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  <a:hlinkClick r:id="rId4"/>
              </a:rPr>
              <a:t>contact-us@eumofa.eu</a:t>
            </a:r>
            <a:r>
              <a:rPr lang="en-US" sz="28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1410240-38C6-2640-8CBF-20F2AE6D0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1" y="6298636"/>
            <a:ext cx="424545" cy="42239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6E97C-CCEF-6C41-A727-657D934EF432}"/>
              </a:ext>
            </a:extLst>
          </p:cNvPr>
          <p:cNvSpPr txBox="1"/>
          <p:nvPr/>
        </p:nvSpPr>
        <p:spPr>
          <a:xfrm>
            <a:off x="4096302" y="6292951"/>
            <a:ext cx="180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1F60"/>
                </a:solidFill>
                <a:latin typeface="EC Square Sans Pro" panose="020B0506040000020004" pitchFamily="34" charset="0"/>
                <a:hlinkClick r:id="rId6"/>
              </a:rPr>
              <a:t>@EU_MARE</a:t>
            </a:r>
            <a:endParaRPr lang="it-IT" sz="2000" b="1" dirty="0">
              <a:solidFill>
                <a:srgbClr val="001F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F6E97C-CCEF-6C41-A727-657D934EF432}"/>
              </a:ext>
            </a:extLst>
          </p:cNvPr>
          <p:cNvSpPr txBox="1"/>
          <p:nvPr/>
        </p:nvSpPr>
        <p:spPr>
          <a:xfrm>
            <a:off x="763183" y="6287533"/>
            <a:ext cx="257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1F60"/>
                </a:solidFill>
                <a:latin typeface="EC Square Sans Pro" panose="020B0506040000020004" pitchFamily="34" charset="0"/>
                <a:hlinkClick r:id="rId7"/>
              </a:rPr>
              <a:t>EU Maritime &amp; </a:t>
            </a:r>
            <a:r>
              <a:rPr lang="it-IT" sz="2000" b="1" dirty="0" err="1">
                <a:solidFill>
                  <a:srgbClr val="001F60"/>
                </a:solidFill>
                <a:latin typeface="EC Square Sans Pro" panose="020B0506040000020004" pitchFamily="34" charset="0"/>
                <a:hlinkClick r:id="rId7"/>
              </a:rPr>
              <a:t>Fish</a:t>
            </a:r>
            <a:endParaRPr lang="it-IT" sz="2000" b="1" dirty="0">
              <a:solidFill>
                <a:srgbClr val="001F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B870-258A-2CD9-B39A-9371C32DB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081" y="1028398"/>
            <a:ext cx="5570919" cy="5829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90AA9-0887-90DA-62A0-A156A9159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8034" y="6247232"/>
            <a:ext cx="523441" cy="480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6A363E-5B54-6E43-B82D-B9FB24A5336E}"/>
              </a:ext>
            </a:extLst>
          </p:cNvPr>
          <p:cNvSpPr/>
          <p:nvPr/>
        </p:nvSpPr>
        <p:spPr>
          <a:xfrm>
            <a:off x="6621081" y="1028398"/>
            <a:ext cx="404559" cy="404162"/>
          </a:xfrm>
          <a:prstGeom prst="rect">
            <a:avLst/>
          </a:prstGeom>
          <a:solidFill>
            <a:srgbClr val="FBB92F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D88CD-395B-85F6-5D35-804B989D514B}"/>
              </a:ext>
            </a:extLst>
          </p:cNvPr>
          <p:cNvSpPr/>
          <p:nvPr/>
        </p:nvSpPr>
        <p:spPr>
          <a:xfrm>
            <a:off x="6621081" y="6554357"/>
            <a:ext cx="241682" cy="303643"/>
          </a:xfrm>
          <a:prstGeom prst="rect">
            <a:avLst/>
          </a:prstGeom>
          <a:solidFill>
            <a:srgbClr val="05203D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" descr="foto_eumofa_con Logo.jpg">
            <a:extLst>
              <a:ext uri="{FF2B5EF4-FFF2-40B4-BE49-F238E27FC236}">
                <a16:creationId xmlns:a16="http://schemas.microsoft.com/office/drawing/2014/main" id="{C64A0B50-EE1F-0A31-CA38-D82781FE1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70573A-4D2A-F0EB-840B-FD1F2339862F}"/>
              </a:ext>
            </a:extLst>
          </p:cNvPr>
          <p:cNvSpPr txBox="1">
            <a:spLocks/>
          </p:cNvSpPr>
          <p:nvPr/>
        </p:nvSpPr>
        <p:spPr>
          <a:xfrm>
            <a:off x="573276" y="1086550"/>
            <a:ext cx="10028820" cy="1190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900" dirty="0"/>
              <a:t>The Commission has the legal obligation to:</a:t>
            </a:r>
          </a:p>
          <a:p>
            <a:pPr marL="342900"/>
            <a:r>
              <a:rPr lang="fr-BE" sz="1900" dirty="0" err="1"/>
              <a:t>Provide</a:t>
            </a:r>
            <a:r>
              <a:rPr lang="fr-BE" sz="1900" dirty="0"/>
              <a:t> </a:t>
            </a:r>
            <a:r>
              <a:rPr lang="fr-BE" sz="1900" u="sng" dirty="0" err="1"/>
              <a:t>market</a:t>
            </a:r>
            <a:r>
              <a:rPr lang="fr-BE" sz="1900" u="sng" dirty="0"/>
              <a:t> intelligence</a:t>
            </a:r>
            <a:r>
              <a:rPr lang="fr-BE" sz="1900" dirty="0"/>
              <a:t> to stakeholders</a:t>
            </a:r>
            <a:endParaRPr lang="en-GB" sz="1900" dirty="0"/>
          </a:p>
          <a:p>
            <a:pPr marL="342900"/>
            <a:r>
              <a:rPr lang="en-GB" sz="1900" dirty="0"/>
              <a:t>In close cooperation with the MS</a:t>
            </a:r>
          </a:p>
          <a:p>
            <a:endParaRPr lang="en-GB" sz="1900" dirty="0"/>
          </a:p>
          <a:p>
            <a:endParaRPr lang="en-GB" sz="1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91288-4B53-7573-2BDA-07BB8945B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6845" r="842" b="14427"/>
          <a:stretch/>
        </p:blipFill>
        <p:spPr>
          <a:xfrm>
            <a:off x="2094401" y="2276889"/>
            <a:ext cx="8278788" cy="3697323"/>
          </a:xfrm>
          <a:prstGeom prst="rect">
            <a:avLst/>
          </a:prstGeom>
        </p:spPr>
      </p:pic>
      <p:sp>
        <p:nvSpPr>
          <p:cNvPr id="6" name="Right Arrow 6">
            <a:extLst>
              <a:ext uri="{FF2B5EF4-FFF2-40B4-BE49-F238E27FC236}">
                <a16:creationId xmlns:a16="http://schemas.microsoft.com/office/drawing/2014/main" id="{E85D7522-5408-3990-F7D7-2BE62A368B1A}"/>
              </a:ext>
            </a:extLst>
          </p:cNvPr>
          <p:cNvSpPr/>
          <p:nvPr/>
        </p:nvSpPr>
        <p:spPr>
          <a:xfrm>
            <a:off x="1638791" y="2754683"/>
            <a:ext cx="360040" cy="288032"/>
          </a:xfrm>
          <a:prstGeom prst="rightArrow">
            <a:avLst/>
          </a:prstGeom>
          <a:solidFill>
            <a:srgbClr val="FF5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 b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B4D6F-815F-54B3-B784-FD43512B9140}"/>
              </a:ext>
            </a:extLst>
          </p:cNvPr>
          <p:cNvSpPr txBox="1"/>
          <p:nvPr/>
        </p:nvSpPr>
        <p:spPr>
          <a:xfrm>
            <a:off x="702527" y="2667867"/>
            <a:ext cx="93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06241-A54A-8BB4-2720-C69DE52A0963}"/>
              </a:ext>
            </a:extLst>
          </p:cNvPr>
          <p:cNvSpPr txBox="1"/>
          <p:nvPr/>
        </p:nvSpPr>
        <p:spPr>
          <a:xfrm>
            <a:off x="6233795" y="6231423"/>
            <a:ext cx="330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Talks and conferences</a:t>
            </a:r>
          </a:p>
        </p:txBody>
      </p:sp>
      <p:sp>
        <p:nvSpPr>
          <p:cNvPr id="10" name="Right Arrow 16">
            <a:extLst>
              <a:ext uri="{FF2B5EF4-FFF2-40B4-BE49-F238E27FC236}">
                <a16:creationId xmlns:a16="http://schemas.microsoft.com/office/drawing/2014/main" id="{6EE5BADA-2DBF-7705-C8FC-95223A17D328}"/>
              </a:ext>
            </a:extLst>
          </p:cNvPr>
          <p:cNvSpPr/>
          <p:nvPr/>
        </p:nvSpPr>
        <p:spPr>
          <a:xfrm rot="19198297">
            <a:off x="7209979" y="5803100"/>
            <a:ext cx="432048" cy="342224"/>
          </a:xfrm>
          <a:prstGeom prst="rightArrow">
            <a:avLst>
              <a:gd name="adj1" fmla="val 50000"/>
              <a:gd name="adj2" fmla="val 61492"/>
            </a:avLst>
          </a:prstGeom>
          <a:solidFill>
            <a:srgbClr val="FF5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 b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BC67B7-005E-43C7-DA50-469013A98F36}"/>
              </a:ext>
            </a:extLst>
          </p:cNvPr>
          <p:cNvSpPr/>
          <p:nvPr/>
        </p:nvSpPr>
        <p:spPr>
          <a:xfrm>
            <a:off x="7701472" y="3662820"/>
            <a:ext cx="2592288" cy="1446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72415-0D2B-4E60-80AC-6D389587431B}"/>
              </a:ext>
            </a:extLst>
          </p:cNvPr>
          <p:cNvSpPr txBox="1"/>
          <p:nvPr/>
        </p:nvSpPr>
        <p:spPr>
          <a:xfrm>
            <a:off x="10293760" y="4155115"/>
            <a:ext cx="188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132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83276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Immagine 1" descr="foto_eumofa_con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78" y="4778464"/>
            <a:ext cx="1694129" cy="1725206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5EAC159F-3BB4-4449-B854-E8C9EF2B9AAE}"/>
              </a:ext>
            </a:extLst>
          </p:cNvPr>
          <p:cNvSpPr txBox="1"/>
          <p:nvPr/>
        </p:nvSpPr>
        <p:spPr>
          <a:xfrm>
            <a:off x="1" y="168964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5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EU fisheries and aquaculture consumption trends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20731" y="3678880"/>
            <a:ext cx="1007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EC Square Sans Pro" panose="020B0506040000020004" pitchFamily="34" charset="0"/>
              </a:rPr>
              <a:t>EUMOFA market analyst:  Jan Erik Øksenvåg</a:t>
            </a:r>
          </a:p>
          <a:p>
            <a:pPr algn="ctr"/>
            <a:r>
              <a:rPr lang="en-GB" sz="2400" b="1" dirty="0" err="1">
                <a:solidFill>
                  <a:srgbClr val="98C5D4"/>
                </a:solidFill>
                <a:latin typeface="EC Square Sans Pro" panose="020B0506040000020004" pitchFamily="34" charset="0"/>
              </a:rPr>
              <a:t>Conxemar</a:t>
            </a:r>
            <a:r>
              <a:rPr lang="en-GB" sz="2400" b="1" dirty="0">
                <a:solidFill>
                  <a:srgbClr val="98C5D4"/>
                </a:solidFill>
                <a:latin typeface="EC Square Sans Pro" panose="020B0506040000020004" pitchFamily="34" charset="0"/>
              </a:rPr>
              <a:t> – October 8, 2025 </a:t>
            </a:r>
          </a:p>
        </p:txBody>
      </p:sp>
    </p:spTree>
    <p:extLst>
      <p:ext uri="{BB962C8B-B14F-4D97-AF65-F5344CB8AC3E}">
        <p14:creationId xmlns:p14="http://schemas.microsoft.com/office/powerpoint/2010/main" val="802603449"/>
      </p:ext>
    </p:extLst>
  </p:cSld>
  <p:clrMapOvr>
    <a:masterClrMapping/>
  </p:clrMapOvr>
  <p:transition spd="slow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744497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in the world – </a:t>
            </a:r>
          </a:p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apparent consumption of FAP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Source: EUMOFA EU Fish Market Report 2024; OECD/FAO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885DF5-39A9-49C5-98A5-EE36E20F3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38482" y="1386861"/>
            <a:ext cx="8677727" cy="4969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D891A-A5EA-874A-2ED7-83DBBFDD2D61}"/>
              </a:ext>
            </a:extLst>
          </p:cNvPr>
          <p:cNvSpPr txBox="1"/>
          <p:nvPr/>
        </p:nvSpPr>
        <p:spPr>
          <a:xfrm>
            <a:off x="292890" y="1021736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1000 tonnes</a:t>
            </a:r>
          </a:p>
        </p:txBody>
      </p:sp>
    </p:spTree>
    <p:extLst>
      <p:ext uri="{BB962C8B-B14F-4D97-AF65-F5344CB8AC3E}">
        <p14:creationId xmlns:p14="http://schemas.microsoft.com/office/powerpoint/2010/main" val="378721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ACF22-D4F5-2C7D-B55E-90813863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6F156FE4-0E80-8E68-9BBA-D6B6D0E5D50D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744497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in the world – </a:t>
            </a:r>
          </a:p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apparent consumption of FAP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2EA70768-F841-4291-7E60-A7EA3A34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Source: EUMOFA EU Fish Market Report 2024; OECD/FAO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68577B-E321-EDD2-2EAA-280288187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54547" y="1459091"/>
            <a:ext cx="8525162" cy="4917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1961F-A295-318E-C8B1-B2551E44FED6}"/>
              </a:ext>
            </a:extLst>
          </p:cNvPr>
          <p:cNvSpPr txBox="1"/>
          <p:nvPr/>
        </p:nvSpPr>
        <p:spPr>
          <a:xfrm>
            <a:off x="292890" y="1021736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kg/capita</a:t>
            </a:r>
          </a:p>
        </p:txBody>
      </p:sp>
    </p:spTree>
    <p:extLst>
      <p:ext uri="{BB962C8B-B14F-4D97-AF65-F5344CB8AC3E}">
        <p14:creationId xmlns:p14="http://schemas.microsoft.com/office/powerpoint/2010/main" val="2686960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3814-A0CF-AAD3-C764-EC4CBD88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A04400F0-1B3F-37AC-4A2A-494A8AC3CF35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744497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FAP consumption in the EU vs </a:t>
            </a:r>
          </a:p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recommended FAP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2A48-06AA-B4D2-8122-389D6C2BD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733" y="171430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General (average) recommendation from EU MS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(European Commission, Health Promotion and Disease Prevention Knowledge Gateway)</a:t>
            </a:r>
          </a:p>
          <a:p>
            <a:pPr marL="0" indent="0"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r>
              <a:rPr lang="en-GB" sz="1800" dirty="0">
                <a:solidFill>
                  <a:schemeClr val="tx2"/>
                </a:solidFill>
              </a:rPr>
              <a:t>Consumption frequency:  	at least 2 times/week</a:t>
            </a:r>
          </a:p>
          <a:p>
            <a:r>
              <a:rPr lang="en-GB" sz="1800" dirty="0">
                <a:solidFill>
                  <a:schemeClr val="tx2"/>
                </a:solidFill>
              </a:rPr>
              <a:t>Portion/meal size:	150 grams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Conversion factor:	0,6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Edible to live weight	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According to recommendations: 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26 kg/capita/year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D9996-C7F5-8A20-C851-3EEDAE0A6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60227"/>
          <a:stretch>
            <a:fillRect/>
          </a:stretch>
        </p:blipFill>
        <p:spPr>
          <a:xfrm>
            <a:off x="6941489" y="1079873"/>
            <a:ext cx="3557241" cy="5159368"/>
          </a:xfrm>
          <a:prstGeom prst="rect">
            <a:avLst/>
          </a:prstGeom>
        </p:spPr>
      </p:pic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2558C380-17F4-D617-3CE3-F284E72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258964" cy="365125"/>
          </a:xfrm>
        </p:spPr>
        <p:txBody>
          <a:bodyPr/>
          <a:lstStyle/>
          <a:p>
            <a:r>
              <a:rPr lang="it-IT" dirty="0"/>
              <a:t>Source: EUMOFA EU Fish Market Report 2024; OECD/FAO, EUMOFA elaboration </a:t>
            </a:r>
          </a:p>
        </p:txBody>
      </p:sp>
    </p:spTree>
    <p:extLst>
      <p:ext uri="{BB962C8B-B14F-4D97-AF65-F5344CB8AC3E}">
        <p14:creationId xmlns:p14="http://schemas.microsoft.com/office/powerpoint/2010/main" val="227092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467753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 products consumed in the EU 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8817" y="6356350"/>
            <a:ext cx="4694583" cy="365125"/>
          </a:xfrm>
        </p:spPr>
        <p:txBody>
          <a:bodyPr/>
          <a:lstStyle/>
          <a:p>
            <a:r>
              <a:rPr lang="it-IT" dirty="0"/>
              <a:t>Source: Eurostat, FAO, EUMOFA</a:t>
            </a:r>
          </a:p>
          <a:p>
            <a:endParaRPr lang="it-I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49CBC8-3DC4-182F-2ECA-735756F680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08948" y="1376280"/>
            <a:ext cx="5392213" cy="49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6DFFE-0B7D-2865-55F0-0E6B824D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522F25-481F-4BF4-4C5D-EBE99763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6236"/>
            <a:ext cx="10515600" cy="6256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1F60"/>
                </a:solidFill>
              </a:rPr>
              <a:t>Eurobarometer survey shows new trends in fishery and aquaculture products consumption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ECC80-4972-2515-3CE6-AAF600B2E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49" y="2923070"/>
            <a:ext cx="8624777" cy="3038530"/>
          </a:xfrm>
        </p:spPr>
        <p:txBody>
          <a:bodyPr>
            <a:noAutofit/>
          </a:bodyPr>
          <a:lstStyle/>
          <a:p>
            <a:r>
              <a:rPr lang="en-GB" sz="2000" dirty="0"/>
              <a:t>Decline in overall consumption frequency since the 2021 survey</a:t>
            </a:r>
          </a:p>
          <a:p>
            <a:pPr lvl="1"/>
            <a:r>
              <a:rPr lang="en-GB" sz="1600" dirty="0"/>
              <a:t>Only one-third of respondents consume fishery and aquaculture products at least once a week</a:t>
            </a:r>
          </a:p>
          <a:p>
            <a:pPr lvl="1"/>
            <a:r>
              <a:rPr lang="en-GB" sz="1600" dirty="0"/>
              <a:t>The share of respondents who never consume fishery and aquaculture products at home has risen to 15%,</a:t>
            </a:r>
            <a:endParaRPr lang="en-GB" sz="1400" dirty="0"/>
          </a:p>
          <a:p>
            <a:r>
              <a:rPr lang="en-GB" sz="2000" dirty="0"/>
              <a:t>The cost of products has become the most influential factor (55%) in the purchasing decisions of European consumers for fish and seafood.</a:t>
            </a:r>
          </a:p>
          <a:p>
            <a:pPr lvl="1"/>
            <a:r>
              <a:rPr lang="en-GB" sz="1600" dirty="0"/>
              <a:t>Consumption of frozen and tinned FAP surpassing fresh 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A67AB-3886-6EB2-20C1-1A074FBF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9A5E96-039E-4BF5-6BB7-635EB314FA55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consumer habits</a:t>
            </a:r>
          </a:p>
        </p:txBody>
      </p:sp>
    </p:spTree>
    <p:extLst>
      <p:ext uri="{BB962C8B-B14F-4D97-AF65-F5344CB8AC3E}">
        <p14:creationId xmlns:p14="http://schemas.microsoft.com/office/powerpoint/2010/main" val="4151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Inflation </a:t>
            </a:r>
            <a:r>
              <a:rPr lang="it-IT" sz="3600" b="1" spc="-38" dirty="0">
                <a:solidFill>
                  <a:schemeClr val="bg1"/>
                </a:solidFill>
              </a:rPr>
              <a:t>– food items</a:t>
            </a:r>
            <a:endParaRPr lang="it-IT" sz="3600" b="1" kern="1200" spc="-38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Source: EUROSTAT, Food price monitoring tool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65BD93-2FA9-0439-604E-01C4A5962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2" y="1467706"/>
            <a:ext cx="4146340" cy="4645379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727B6D6-DB8F-2D73-1EFD-130619F019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2974" y="1402908"/>
            <a:ext cx="4245025" cy="46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3_Personalizza struttur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za struttur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b1a63eb-eb09-471a-a005-37b07792a5b5}" enabled="0" method="" siteId="{bb1a63eb-eb09-471a-a005-37b07792a5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322</Words>
  <Application>Microsoft Office PowerPoint</Application>
  <PresentationFormat>Widescreen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EC Square Sans Pro</vt:lpstr>
      <vt:lpstr>3_Personalizza struttura</vt:lpstr>
      <vt:lpstr>2_Personalizza struttura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Eurobarometer survey shows new trends in fishery and aquaculture products consumption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Conxemar_EN</dc:title>
  <dc:creator>Guarino, Marco (Cogea, Bip Group)</dc:creator>
  <cp:lastModifiedBy>Jan Erik Øksenvåg</cp:lastModifiedBy>
  <cp:revision>285</cp:revision>
  <cp:lastPrinted>2021-10-14T13:22:02Z</cp:lastPrinted>
  <dcterms:created xsi:type="dcterms:W3CDTF">2017-03-17T09:36:52Z</dcterms:created>
  <dcterms:modified xsi:type="dcterms:W3CDTF">2025-10-06T21:44:56Z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2025-10-03T08:39:46Z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b9f0eb11-b3b5-490e-aa55-b8f2469c9e11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10, 3, 0, 1</vt:lpwstr>
  </property>
</Properties>
</file>