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0" r:id="rId6"/>
    <p:sldId id="259" r:id="rId7"/>
    <p:sldId id="262" r:id="rId8"/>
    <p:sldId id="263" r:id="rId9"/>
  </p:sldIdLst>
  <p:sldSz cx="18288000" cy="10287000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Italics" panose="020F0502020204030203" pitchFamily="34" charset="0"/>
      <p:regular r:id="rId14"/>
      <p:italic r:id="rId15"/>
    </p:embeddedFont>
    <p:embeddedFont>
      <p:font typeface="Oswa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4EB1AA-BAE4-4795-876C-C466E04B2941}" v="40" dt="2024-09-30T09:25:54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>
        <p:scale>
          <a:sx n="79" d="100"/>
          <a:sy n="79" d="100"/>
        </p:scale>
        <p:origin x="360" y="-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"/>
            <a:ext cx="5154137" cy="10287001"/>
          </a:xfrm>
          <a:prstGeom prst="rect">
            <a:avLst/>
          </a:prstGeom>
          <a:solidFill>
            <a:srgbClr val="80BAD9">
              <a:alpha val="49804"/>
            </a:srgbClr>
          </a:solid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9332388" y="7005554"/>
            <a:ext cx="9720736" cy="869027"/>
          </a:xfrm>
          <a:prstGeom prst="rect">
            <a:avLst/>
          </a:prstGeom>
          <a:solidFill>
            <a:srgbClr val="80BAD9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5" name="TextBox 5"/>
          <p:cNvSpPr txBox="1"/>
          <p:nvPr/>
        </p:nvSpPr>
        <p:spPr>
          <a:xfrm>
            <a:off x="9332388" y="2601336"/>
            <a:ext cx="7913855" cy="3851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4"/>
              </a:lnSpc>
            </a:pPr>
            <a:r>
              <a:rPr lang="en-US" sz="8462" spc="253" dirty="0">
                <a:solidFill>
                  <a:srgbClr val="3AACE2"/>
                </a:solidFill>
                <a:latin typeface="Oswald"/>
              </a:rPr>
              <a:t>Seafood Consumption in the EU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72169" y="7171754"/>
            <a:ext cx="6186511" cy="472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6"/>
              </a:lnSpc>
            </a:pPr>
            <a:r>
              <a:rPr lang="en-US" sz="2677" spc="107" dirty="0">
                <a:solidFill>
                  <a:srgbClr val="FBFDF4"/>
                </a:solidFill>
                <a:latin typeface="Lato Italics"/>
              </a:rPr>
              <a:t>Guus Pastoor, 02-10-2024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479902"/>
            <a:ext cx="6846515" cy="33169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">
            <a:extLst>
              <a:ext uri="{FF2B5EF4-FFF2-40B4-BE49-F238E27FC236}">
                <a16:creationId xmlns:a16="http://schemas.microsoft.com/office/drawing/2014/main" id="{B9F2B636-0E80-C65C-B19C-08F4103BE234}"/>
              </a:ext>
            </a:extLst>
          </p:cNvPr>
          <p:cNvSpPr/>
          <p:nvPr/>
        </p:nvSpPr>
        <p:spPr>
          <a:xfrm rot="-5400000">
            <a:off x="-4033076" y="4033074"/>
            <a:ext cx="10287004" cy="2220852"/>
          </a:xfrm>
          <a:prstGeom prst="rect">
            <a:avLst/>
          </a:prstGeom>
          <a:solidFill>
            <a:srgbClr val="80BAD9">
              <a:alpha val="49804"/>
            </a:srgbClr>
          </a:solidFill>
        </p:spPr>
        <p:txBody>
          <a:bodyPr/>
          <a:lstStyle/>
          <a:p>
            <a:endParaRPr lang="nl-NL" dirty="0"/>
          </a:p>
        </p:txBody>
      </p:sp>
      <p:grpSp>
        <p:nvGrpSpPr>
          <p:cNvPr id="2" name="Group 2"/>
          <p:cNvGrpSpPr/>
          <p:nvPr/>
        </p:nvGrpSpPr>
        <p:grpSpPr>
          <a:xfrm>
            <a:off x="2340737" y="848040"/>
            <a:ext cx="16363705" cy="2526673"/>
            <a:chOff x="0" y="0"/>
            <a:chExt cx="21818274" cy="3368897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9680398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280" dirty="0">
                  <a:solidFill>
                    <a:srgbClr val="3AACE2"/>
                  </a:solidFill>
                  <a:latin typeface="Oswald"/>
                </a:rPr>
                <a:t>Total consumption EU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827551"/>
              <a:ext cx="21818274" cy="1541346"/>
            </a:xfrm>
            <a:prstGeom prst="rect">
              <a:avLst/>
            </a:prstGeom>
            <a:solidFill>
              <a:srgbClr val="3AACE2">
                <a:alpha val="6667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22338" y="2196904"/>
              <a:ext cx="18615560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288" dirty="0">
                  <a:solidFill>
                    <a:srgbClr val="3AACE2"/>
                  </a:solidFill>
                  <a:latin typeface="Oswald"/>
                </a:rPr>
                <a:t>In general, a downward trend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23868" y="3746369"/>
            <a:ext cx="14513106" cy="101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Seen in most of the seafood species (whitefish, salmon, tuna, cephalopods and shrimp)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Decreasing supply via third country imports and own EU production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17755" y="4863455"/>
            <a:ext cx="6964140" cy="56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288" dirty="0">
                <a:solidFill>
                  <a:srgbClr val="FFFFFF"/>
                </a:solidFill>
                <a:latin typeface="Oswald"/>
              </a:rPr>
              <a:t>Seafood consumption in the EU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613" y="8959440"/>
            <a:ext cx="1805504" cy="874716"/>
          </a:xfrm>
          <a:prstGeom prst="rect">
            <a:avLst/>
          </a:prstGeom>
        </p:spPr>
      </p:pic>
      <p:sp>
        <p:nvSpPr>
          <p:cNvPr id="24" name="Rechthoek 23">
            <a:extLst>
              <a:ext uri="{FF2B5EF4-FFF2-40B4-BE49-F238E27FC236}">
                <a16:creationId xmlns:a16="http://schemas.microsoft.com/office/drawing/2014/main" id="{8B868185-6C95-538B-7A63-9B99595D4338}"/>
              </a:ext>
            </a:extLst>
          </p:cNvPr>
          <p:cNvSpPr/>
          <p:nvPr/>
        </p:nvSpPr>
        <p:spPr>
          <a:xfrm>
            <a:off x="10983074" y="1386649"/>
            <a:ext cx="8424809" cy="2466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F8CA85F-341E-0870-16F3-75441287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48" y="4937035"/>
            <a:ext cx="8291821" cy="504998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F5160BC-C2B1-E10A-3AD6-F100BFED1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686" y="4860418"/>
            <a:ext cx="6074020" cy="3688062"/>
          </a:xfrm>
          <a:prstGeom prst="rect">
            <a:avLst/>
          </a:prstGeom>
          <a:noFill/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6DD8CBA-2F22-A6BB-938E-96D1F7EEB0B3}"/>
              </a:ext>
            </a:extLst>
          </p:cNvPr>
          <p:cNvSpPr txBox="1"/>
          <p:nvPr/>
        </p:nvSpPr>
        <p:spPr>
          <a:xfrm>
            <a:off x="14045609" y="9782651"/>
            <a:ext cx="446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Source: EU Seafood Supply Synopsis 2024</a:t>
            </a:r>
          </a:p>
        </p:txBody>
      </p:sp>
    </p:spTree>
    <p:extLst>
      <p:ext uri="{BB962C8B-B14F-4D97-AF65-F5344CB8AC3E}">
        <p14:creationId xmlns:p14="http://schemas.microsoft.com/office/powerpoint/2010/main" val="54865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">
            <a:extLst>
              <a:ext uri="{FF2B5EF4-FFF2-40B4-BE49-F238E27FC236}">
                <a16:creationId xmlns:a16="http://schemas.microsoft.com/office/drawing/2014/main" id="{B9F2B636-0E80-C65C-B19C-08F4103BE234}"/>
              </a:ext>
            </a:extLst>
          </p:cNvPr>
          <p:cNvSpPr/>
          <p:nvPr/>
        </p:nvSpPr>
        <p:spPr>
          <a:xfrm rot="-5400000">
            <a:off x="-4033076" y="4033074"/>
            <a:ext cx="10287004" cy="2220852"/>
          </a:xfrm>
          <a:prstGeom prst="rect">
            <a:avLst/>
          </a:prstGeom>
          <a:solidFill>
            <a:srgbClr val="80BAD9">
              <a:alpha val="49804"/>
            </a:srgbClr>
          </a:solidFill>
        </p:spPr>
        <p:txBody>
          <a:bodyPr/>
          <a:lstStyle/>
          <a:p>
            <a:endParaRPr lang="nl-NL" dirty="0"/>
          </a:p>
        </p:txBody>
      </p:sp>
      <p:grpSp>
        <p:nvGrpSpPr>
          <p:cNvPr id="2" name="Group 2"/>
          <p:cNvGrpSpPr/>
          <p:nvPr/>
        </p:nvGrpSpPr>
        <p:grpSpPr>
          <a:xfrm>
            <a:off x="2340737" y="848040"/>
            <a:ext cx="16363705" cy="2526673"/>
            <a:chOff x="0" y="0"/>
            <a:chExt cx="21818274" cy="3368897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9680398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280" dirty="0">
                  <a:solidFill>
                    <a:srgbClr val="3AACE2"/>
                  </a:solidFill>
                  <a:latin typeface="Oswald"/>
                </a:rPr>
                <a:t>Total consumption EU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827551"/>
              <a:ext cx="21818274" cy="1541346"/>
            </a:xfrm>
            <a:prstGeom prst="rect">
              <a:avLst/>
            </a:prstGeom>
            <a:solidFill>
              <a:srgbClr val="3AACE2">
                <a:alpha val="6667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22338" y="2196904"/>
              <a:ext cx="18615560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288" dirty="0">
                  <a:solidFill>
                    <a:srgbClr val="3AACE2"/>
                  </a:solidFill>
                  <a:latin typeface="Oswald"/>
                </a:rPr>
                <a:t>Economic concerns due to inflation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23868" y="3746369"/>
            <a:ext cx="14513106" cy="47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2"/>
              </a:lnSpc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17755" y="4863455"/>
            <a:ext cx="6964140" cy="56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288" dirty="0">
                <a:solidFill>
                  <a:srgbClr val="FFFFFF"/>
                </a:solidFill>
                <a:latin typeface="Oswald"/>
              </a:rPr>
              <a:t>Seafood consumption in the EU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613" y="8959440"/>
            <a:ext cx="1805504" cy="874716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2C72994C-7B22-772A-7584-8580D38C77B7}"/>
              </a:ext>
            </a:extLst>
          </p:cNvPr>
          <p:cNvSpPr txBox="1"/>
          <p:nvPr/>
        </p:nvSpPr>
        <p:spPr>
          <a:xfrm>
            <a:off x="14587870" y="9902971"/>
            <a:ext cx="446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Source: GfK </a:t>
            </a:r>
            <a:r>
              <a:rPr lang="nl-NL" dirty="0" err="1"/>
              <a:t>Behavior</a:t>
            </a:r>
            <a:r>
              <a:rPr lang="nl-NL" dirty="0"/>
              <a:t> Change Mei ‘23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41D5670-FD36-F445-26F9-0AA5D765322E}"/>
              </a:ext>
            </a:extLst>
          </p:cNvPr>
          <p:cNvSpPr txBox="1"/>
          <p:nvPr/>
        </p:nvSpPr>
        <p:spPr>
          <a:xfrm>
            <a:off x="2623868" y="3746369"/>
            <a:ext cx="14513106" cy="101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1 in 3 Europeans struggle to make ends meet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Households buy less volume, but spend more money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B89D900-54AF-D424-3FED-3E09A9F8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799" y="4764725"/>
            <a:ext cx="8411749" cy="5772956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5C14D84-252E-05D7-2F0C-55F43A9227C8}"/>
              </a:ext>
            </a:extLst>
          </p:cNvPr>
          <p:cNvSpPr txBox="1"/>
          <p:nvPr/>
        </p:nvSpPr>
        <p:spPr>
          <a:xfrm>
            <a:off x="12007138" y="5430497"/>
            <a:ext cx="4521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They</a:t>
            </a:r>
            <a:r>
              <a:rPr lang="nl-NL" sz="2800" dirty="0"/>
              <a:t> are </a:t>
            </a:r>
            <a:r>
              <a:rPr lang="nl-NL" sz="2800" dirty="0" err="1"/>
              <a:t>struggling</a:t>
            </a:r>
            <a:r>
              <a:rPr lang="nl-NL" sz="2800" dirty="0"/>
              <a:t> </a:t>
            </a:r>
            <a:r>
              <a:rPr lang="nl-NL" sz="2800" dirty="0" err="1"/>
              <a:t>financially</a:t>
            </a:r>
            <a:r>
              <a:rPr lang="nl-NL" sz="2800" dirty="0"/>
              <a:t> </a:t>
            </a:r>
            <a:r>
              <a:rPr lang="nl-NL" sz="2800" dirty="0" err="1"/>
              <a:t>to</a:t>
            </a:r>
            <a:r>
              <a:rPr lang="nl-NL" sz="2800" dirty="0"/>
              <a:t> make </a:t>
            </a:r>
            <a:r>
              <a:rPr lang="nl-NL" sz="2800" dirty="0" err="1"/>
              <a:t>ends</a:t>
            </a:r>
            <a:r>
              <a:rPr lang="nl-NL" sz="2800" dirty="0"/>
              <a:t> meet.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8F43F93-B209-BFFC-F947-6F1AD2D1D2D0}"/>
              </a:ext>
            </a:extLst>
          </p:cNvPr>
          <p:cNvSpPr txBox="1"/>
          <p:nvPr/>
        </p:nvSpPr>
        <p:spPr>
          <a:xfrm>
            <a:off x="12098085" y="7486393"/>
            <a:ext cx="4521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Generally, no financial concerns, </a:t>
            </a:r>
            <a:r>
              <a:rPr lang="nl-NL" sz="2800" dirty="0" err="1"/>
              <a:t>they’ll</a:t>
            </a:r>
            <a:r>
              <a:rPr lang="nl-NL" sz="2800" dirty="0"/>
              <a:t> manage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70B2B21-4646-6613-8C77-7EC94E610723}"/>
              </a:ext>
            </a:extLst>
          </p:cNvPr>
          <p:cNvSpPr txBox="1"/>
          <p:nvPr/>
        </p:nvSpPr>
        <p:spPr>
          <a:xfrm>
            <a:off x="12098085" y="8984764"/>
            <a:ext cx="4521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They</a:t>
            </a:r>
            <a:r>
              <a:rPr lang="nl-NL" sz="2800" dirty="0"/>
              <a:t> </a:t>
            </a:r>
            <a:r>
              <a:rPr lang="nl-NL" sz="2800" dirty="0" err="1"/>
              <a:t>don’t</a:t>
            </a:r>
            <a:r>
              <a:rPr lang="nl-NL" sz="2800" dirty="0"/>
              <a:t> </a:t>
            </a:r>
            <a:r>
              <a:rPr lang="nl-NL" sz="2800" dirty="0" err="1"/>
              <a:t>need</a:t>
            </a:r>
            <a:r>
              <a:rPr lang="nl-NL" sz="2800" dirty="0"/>
              <a:t>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restrict</a:t>
            </a:r>
            <a:r>
              <a:rPr lang="nl-NL" sz="2800" dirty="0"/>
              <a:t> </a:t>
            </a:r>
            <a:r>
              <a:rPr lang="nl-NL" sz="2800" dirty="0" err="1"/>
              <a:t>themselves</a:t>
            </a:r>
            <a:r>
              <a:rPr lang="nl-NL" sz="2800" dirty="0"/>
              <a:t> or </a:t>
            </a:r>
            <a:r>
              <a:rPr lang="nl-NL" sz="2800" dirty="0" err="1"/>
              <a:t>can</a:t>
            </a:r>
            <a:r>
              <a:rPr lang="nl-NL" sz="2800" dirty="0"/>
              <a:t> </a:t>
            </a:r>
            <a:r>
              <a:rPr lang="nl-NL" sz="2800" dirty="0" err="1"/>
              <a:t>afford</a:t>
            </a:r>
            <a:r>
              <a:rPr lang="nl-NL" sz="2800" dirty="0"/>
              <a:t> a lot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FAECFE9D-DE79-33B9-B9CA-68A8755EB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189" y="4802565"/>
            <a:ext cx="1019317" cy="1076475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21C0CCBC-D8DE-886A-8CDB-D8425DEE8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189" y="9065120"/>
            <a:ext cx="1066949" cy="12003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">
            <a:extLst>
              <a:ext uri="{FF2B5EF4-FFF2-40B4-BE49-F238E27FC236}">
                <a16:creationId xmlns:a16="http://schemas.microsoft.com/office/drawing/2014/main" id="{B9F2B636-0E80-C65C-B19C-08F4103BE234}"/>
              </a:ext>
            </a:extLst>
          </p:cNvPr>
          <p:cNvSpPr/>
          <p:nvPr/>
        </p:nvSpPr>
        <p:spPr>
          <a:xfrm rot="-5400000">
            <a:off x="-4033076" y="4033074"/>
            <a:ext cx="10287004" cy="2220852"/>
          </a:xfrm>
          <a:prstGeom prst="rect">
            <a:avLst/>
          </a:prstGeom>
          <a:solidFill>
            <a:srgbClr val="80BAD9">
              <a:alpha val="49804"/>
            </a:srgbClr>
          </a:solidFill>
        </p:spPr>
        <p:txBody>
          <a:bodyPr/>
          <a:lstStyle/>
          <a:p>
            <a:endParaRPr lang="nl-NL" dirty="0"/>
          </a:p>
        </p:txBody>
      </p:sp>
      <p:grpSp>
        <p:nvGrpSpPr>
          <p:cNvPr id="2" name="Group 2"/>
          <p:cNvGrpSpPr/>
          <p:nvPr/>
        </p:nvGrpSpPr>
        <p:grpSpPr>
          <a:xfrm>
            <a:off x="2340737" y="848040"/>
            <a:ext cx="16363705" cy="2810497"/>
            <a:chOff x="0" y="0"/>
            <a:chExt cx="21818274" cy="3747329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9680398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280" dirty="0">
                  <a:solidFill>
                    <a:srgbClr val="3AACE2"/>
                  </a:solidFill>
                  <a:latin typeface="Oswald"/>
                </a:rPr>
                <a:t>Total consumption EU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827551"/>
              <a:ext cx="21818274" cy="1541346"/>
            </a:xfrm>
            <a:prstGeom prst="rect">
              <a:avLst/>
            </a:prstGeom>
            <a:solidFill>
              <a:srgbClr val="3AACE2">
                <a:alpha val="6667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22337" y="2196904"/>
              <a:ext cx="18615561" cy="1550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288" dirty="0">
                  <a:solidFill>
                    <a:srgbClr val="3AACE2"/>
                  </a:solidFill>
                  <a:latin typeface="Oswald"/>
                </a:rPr>
                <a:t>Inflation important driver for decrease seafood consumption</a:t>
              </a:r>
            </a:p>
            <a:p>
              <a:pPr>
                <a:lnSpc>
                  <a:spcPts val="4680"/>
                </a:lnSpc>
              </a:pPr>
              <a:endParaRPr lang="en-US" sz="3600" spc="288" dirty="0">
                <a:solidFill>
                  <a:srgbClr val="3AACE2"/>
                </a:solidFill>
                <a:latin typeface="Oswa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23868" y="3746369"/>
            <a:ext cx="14513106" cy="371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Consumers switch to cheaper substitutes within seafood (farmed) or outside seafood (chicken, meat/fish substitute)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Downtrading trend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More focus on promotions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Shrinkflation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endParaRPr lang="en-US" sz="2775" spc="27" dirty="0">
              <a:solidFill>
                <a:srgbClr val="3AACE2"/>
              </a:solidFill>
              <a:latin typeface="Lato"/>
            </a:endParaRP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endParaRPr lang="en-US" sz="2775" spc="27" dirty="0">
              <a:solidFill>
                <a:srgbClr val="3AACE2"/>
              </a:solidFill>
              <a:latin typeface="Lato"/>
            </a:endParaRP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17755" y="4863455"/>
            <a:ext cx="6964140" cy="56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288" dirty="0">
                <a:solidFill>
                  <a:srgbClr val="FFFFFF"/>
                </a:solidFill>
                <a:latin typeface="Oswald"/>
              </a:rPr>
              <a:t>Seafood consumption in the EU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613" y="8959440"/>
            <a:ext cx="1805504" cy="87471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99A1FF-5DA5-34F5-7346-A9FD63A39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247" y="4722486"/>
            <a:ext cx="7038753" cy="51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4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">
            <a:extLst>
              <a:ext uri="{FF2B5EF4-FFF2-40B4-BE49-F238E27FC236}">
                <a16:creationId xmlns:a16="http://schemas.microsoft.com/office/drawing/2014/main" id="{B9F2B636-0E80-C65C-B19C-08F4103BE234}"/>
              </a:ext>
            </a:extLst>
          </p:cNvPr>
          <p:cNvSpPr/>
          <p:nvPr/>
        </p:nvSpPr>
        <p:spPr>
          <a:xfrm rot="-5400000">
            <a:off x="-4033076" y="4033074"/>
            <a:ext cx="10287004" cy="2220852"/>
          </a:xfrm>
          <a:prstGeom prst="rect">
            <a:avLst/>
          </a:prstGeom>
          <a:solidFill>
            <a:srgbClr val="80BAD9">
              <a:alpha val="49804"/>
            </a:srgbClr>
          </a:solidFill>
        </p:spPr>
        <p:txBody>
          <a:bodyPr/>
          <a:lstStyle/>
          <a:p>
            <a:endParaRPr lang="nl-NL" dirty="0"/>
          </a:p>
        </p:txBody>
      </p:sp>
      <p:grpSp>
        <p:nvGrpSpPr>
          <p:cNvPr id="2" name="Group 2"/>
          <p:cNvGrpSpPr/>
          <p:nvPr/>
        </p:nvGrpSpPr>
        <p:grpSpPr>
          <a:xfrm>
            <a:off x="2340737" y="848040"/>
            <a:ext cx="16363705" cy="2810497"/>
            <a:chOff x="0" y="0"/>
            <a:chExt cx="21818274" cy="3747329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9680398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280" dirty="0">
                  <a:solidFill>
                    <a:srgbClr val="3AACE2"/>
                  </a:solidFill>
                  <a:latin typeface="Oswald"/>
                </a:rPr>
                <a:t>Total consumption EU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827551"/>
              <a:ext cx="21818274" cy="1541346"/>
            </a:xfrm>
            <a:prstGeom prst="rect">
              <a:avLst/>
            </a:prstGeom>
            <a:solidFill>
              <a:srgbClr val="3AACE2">
                <a:alpha val="6667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22337" y="2196904"/>
              <a:ext cx="19405979" cy="1550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288" dirty="0">
                  <a:solidFill>
                    <a:srgbClr val="3AACE2"/>
                  </a:solidFill>
                  <a:latin typeface="Oswald"/>
                </a:rPr>
                <a:t>EU is slowly recovering, but promotion of seafood consumption essential</a:t>
              </a:r>
            </a:p>
            <a:p>
              <a:pPr>
                <a:lnSpc>
                  <a:spcPts val="4680"/>
                </a:lnSpc>
              </a:pPr>
              <a:endParaRPr lang="en-US" sz="3600" spc="288" dirty="0">
                <a:solidFill>
                  <a:srgbClr val="3AACE2"/>
                </a:solidFill>
                <a:latin typeface="Oswa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23868" y="3746369"/>
            <a:ext cx="14879862" cy="4250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Find solutions to increase quota utilization in the EU and focus on aquaculture production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Maximize added value seafood products 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Reduce seafood waste, valorize by products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Promote the benefits of eating seafood (healthy proteins, omega-3, etc.)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Clarifying the role of seafood in the protein transition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endParaRPr lang="en-US" sz="2775" spc="27" dirty="0">
              <a:solidFill>
                <a:srgbClr val="3AACE2"/>
              </a:solidFill>
              <a:latin typeface="Lato"/>
            </a:endParaRP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r>
              <a:rPr lang="en-US" sz="2775" spc="27" dirty="0">
                <a:solidFill>
                  <a:srgbClr val="3AACE2"/>
                </a:solidFill>
                <a:latin typeface="Lato"/>
              </a:rPr>
              <a:t>Be proud of the seafood industry</a:t>
            </a:r>
          </a:p>
          <a:p>
            <a:pPr marL="457200" indent="-457200">
              <a:lnSpc>
                <a:spcPts val="4162"/>
              </a:lnSpc>
              <a:buFont typeface="Arial" panose="020B0604020202020204" pitchFamily="34" charset="0"/>
              <a:buChar char="•"/>
            </a:pPr>
            <a:endParaRPr lang="en-US" sz="2775" spc="27" dirty="0">
              <a:solidFill>
                <a:srgbClr val="3AACE2"/>
              </a:solidFill>
              <a:latin typeface="Lato"/>
            </a:endParaRP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17755" y="4863455"/>
            <a:ext cx="6964140" cy="56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288" dirty="0">
                <a:solidFill>
                  <a:srgbClr val="FFFFFF"/>
                </a:solidFill>
                <a:latin typeface="Oswald"/>
              </a:rPr>
              <a:t>Seafood consumption in the EU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613" y="8959440"/>
            <a:ext cx="1805504" cy="874716"/>
          </a:xfrm>
          <a:prstGeom prst="rect">
            <a:avLst/>
          </a:prstGeom>
        </p:spPr>
      </p:pic>
      <p:pic>
        <p:nvPicPr>
          <p:cNvPr id="12" name="Afbeelding 11" descr="Afbeelding met kleding, persoon, buitenshuis, Menselijk gezicht&#10;&#10;Automatisch gegenereerde beschrijving">
            <a:extLst>
              <a:ext uri="{FF2B5EF4-FFF2-40B4-BE49-F238E27FC236}">
                <a16:creationId xmlns:a16="http://schemas.microsoft.com/office/drawing/2014/main" id="{F632E28A-168E-B623-1448-85F9FAAE9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566" y="5795889"/>
            <a:ext cx="5788959" cy="39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1D219BB4AD24EBA7EF0693879A631" ma:contentTypeVersion="19" ma:contentTypeDescription="Create a new document." ma:contentTypeScope="" ma:versionID="f02e3ec91233bbdde3e860fbf16ce166">
  <xsd:schema xmlns:xsd="http://www.w3.org/2001/XMLSchema" xmlns:xs="http://www.w3.org/2001/XMLSchema" xmlns:p="http://schemas.microsoft.com/office/2006/metadata/properties" xmlns:ns2="00fd7445-4666-456e-905f-e8f3bed3f71f" xmlns:ns3="fe375c5b-dc34-42e2-bbf3-238a7d9a8948" targetNamespace="http://schemas.microsoft.com/office/2006/metadata/properties" ma:root="true" ma:fieldsID="1d7a0cd373486d21eb1c780fd2137f95" ns2:_="" ns3:_="">
    <xsd:import namespace="00fd7445-4666-456e-905f-e8f3bed3f71f"/>
    <xsd:import namespace="fe375c5b-dc34-42e2-bbf3-238a7d9a89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d7445-4666-456e-905f-e8f3bed3f7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59e8e78-8374-4f7d-989f-806073838d03}" ma:internalName="TaxCatchAll" ma:showField="CatchAllData" ma:web="00fd7445-4666-456e-905f-e8f3bed3f7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75c5b-dc34-42e2-bbf3-238a7d9a89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4484c6-1e11-4a5a-b48b-3f67b76798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375c5b-dc34-42e2-bbf3-238a7d9a8948">
      <Terms xmlns="http://schemas.microsoft.com/office/infopath/2007/PartnerControls"/>
    </lcf76f155ced4ddcb4097134ff3c332f>
    <TaxCatchAll xmlns="00fd7445-4666-456e-905f-e8f3bed3f71f" xsi:nil="true"/>
  </documentManagement>
</p:properties>
</file>

<file path=customXml/itemProps1.xml><?xml version="1.0" encoding="utf-8"?>
<ds:datastoreItem xmlns:ds="http://schemas.openxmlformats.org/officeDocument/2006/customXml" ds:itemID="{2934204D-C856-438F-8421-BC1611A71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d7445-4666-456e-905f-e8f3bed3f71f"/>
    <ds:schemaRef ds:uri="fe375c5b-dc34-42e2-bbf3-238a7d9a89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A2C9F8-8F7B-4B99-B58A-879EF8DCC4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4235C-2806-45D5-9838-1B5A84EE8265}">
  <ds:schemaRefs>
    <ds:schemaRef ds:uri="00fd7445-4666-456e-905f-e8f3bed3f71f"/>
    <ds:schemaRef ds:uri="fe375c5b-dc34-42e2-bbf3-238a7d9a894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243</Words>
  <Application>Microsoft Macintosh PowerPoint</Application>
  <PresentationFormat>Aangepast</PresentationFormat>
  <Paragraphs>35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Oswald</vt:lpstr>
      <vt:lpstr>Lato</vt:lpstr>
      <vt:lpstr>Calibri</vt:lpstr>
      <vt:lpstr>Lato Italics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Visfederatie powerpoint</dc:title>
  <cp:lastModifiedBy>Bestuur Visimporteurs</cp:lastModifiedBy>
  <cp:revision>5</cp:revision>
  <dcterms:created xsi:type="dcterms:W3CDTF">2006-08-16T00:00:00Z</dcterms:created>
  <dcterms:modified xsi:type="dcterms:W3CDTF">2024-09-30T15:26:43Z</dcterms:modified>
  <dc:identifier>DAFMBJLQ8RY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0x010100E061D219BB4AD24EBA7EF0693879A631</vt:lpwstr>
  </property>
  <property fmtid="{D5CDD505-2E9C-101B-9397-08002B2CF9AE}" pid="3" name="MediaServiceImageTags">
    <vt:lpwstr/>
  </property>
</Properties>
</file>